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41"/>
  </p:notesMasterIdLst>
  <p:handoutMasterIdLst>
    <p:handoutMasterId r:id="rId42"/>
  </p:handoutMasterIdLst>
  <p:sldIdLst>
    <p:sldId id="284" r:id="rId6"/>
    <p:sldId id="282" r:id="rId7"/>
    <p:sldId id="283" r:id="rId8"/>
    <p:sldId id="281" r:id="rId9"/>
    <p:sldId id="257" r:id="rId10"/>
    <p:sldId id="314" r:id="rId11"/>
    <p:sldId id="302" r:id="rId12"/>
    <p:sldId id="310" r:id="rId13"/>
    <p:sldId id="285" r:id="rId14"/>
    <p:sldId id="303" r:id="rId15"/>
    <p:sldId id="304" r:id="rId16"/>
    <p:sldId id="305" r:id="rId17"/>
    <p:sldId id="306" r:id="rId18"/>
    <p:sldId id="307" r:id="rId19"/>
    <p:sldId id="308" r:id="rId20"/>
    <p:sldId id="311"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 id="258" r:id="rId36"/>
    <p:sldId id="275" r:id="rId37"/>
    <p:sldId id="312" r:id="rId38"/>
    <p:sldId id="276" r:id="rId39"/>
    <p:sldId id="279" r:id="rId40"/>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F48ADE9-1271-493A-887D-A0E8A5D8ADA2}">
          <p14:sldIdLst>
            <p14:sldId id="284"/>
            <p14:sldId id="282"/>
            <p14:sldId id="283"/>
            <p14:sldId id="281"/>
            <p14:sldId id="257"/>
            <p14:sldId id="314"/>
            <p14:sldId id="302"/>
            <p14:sldId id="310"/>
          </p14:sldIdLst>
        </p14:section>
        <p14:section name="Hyper-V" id="{7AB8A728-CCBA-4E70-A981-DFF7BDEDCBC8}">
          <p14:sldIdLst>
            <p14:sldId id="285"/>
            <p14:sldId id="303"/>
            <p14:sldId id="304"/>
            <p14:sldId id="305"/>
            <p14:sldId id="306"/>
            <p14:sldId id="307"/>
          </p14:sldIdLst>
        </p14:section>
        <p14:section name="Dynamic Memory" id="{783A4AA2-7DD9-4009-858D-C65F39F9626C}">
          <p14:sldIdLst>
            <p14:sldId id="308"/>
            <p14:sldId id="311"/>
          </p14:sldIdLst>
        </p14:section>
        <p14:section name="Boot2VHD" id="{0DC327FC-1A3E-44BA-B6E5-95A097115A9D}">
          <p14:sldIdLst>
            <p14:sldId id="287"/>
            <p14:sldId id="288"/>
            <p14:sldId id="289"/>
            <p14:sldId id="290"/>
            <p14:sldId id="291"/>
            <p14:sldId id="292"/>
            <p14:sldId id="293"/>
            <p14:sldId id="294"/>
            <p14:sldId id="295"/>
            <p14:sldId id="296"/>
            <p14:sldId id="297"/>
            <p14:sldId id="298"/>
          </p14:sldIdLst>
        </p14:section>
        <p14:section name="Wrap Up" id="{49033037-4D71-41AC-BDAE-87C71FED4901}">
          <p14:sldIdLst>
            <p14:sldId id="299"/>
            <p14:sldId id="300"/>
            <p14:sldId id="258"/>
            <p14:sldId id="275"/>
            <p14:sldId id="312"/>
            <p14:sldId id="276"/>
            <p14:sldId id="27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29A16"/>
    <a:srgbClr val="F8F57B"/>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3066" autoAdjust="0"/>
    <p:restoredTop sz="72008" autoAdjust="0"/>
  </p:normalViewPr>
  <p:slideViewPr>
    <p:cSldViewPr snapToGrid="0">
      <p:cViewPr>
        <p:scale>
          <a:sx n="79" d="100"/>
          <a:sy n="79" d="100"/>
        </p:scale>
        <p:origin x="1420" y="588"/>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81" d="100"/>
          <a:sy n="81" d="100"/>
        </p:scale>
        <p:origin x="-31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solidFill>
                  <a:schemeClr val="tx1">
                    <a:alpha val="99000"/>
                  </a:schemeClr>
                </a:solidFill>
                <a:latin typeface="Segoe UI" pitchFamily="34" charset="0"/>
              </a:rPr>
              <a:t>TechEd</a:t>
            </a:r>
            <a:r>
              <a:rPr lang="en-US" dirty="0" smtClean="0">
                <a:solidFill>
                  <a:schemeClr val="tx1">
                    <a:alpha val="99000"/>
                  </a:schemeClr>
                </a:solidFill>
                <a:latin typeface="Segoe UI" pitchFamily="34" charset="0"/>
              </a:rPr>
              <a:t> 2012</a:t>
            </a:r>
            <a:endParaRPr lang="en-US" dirty="0">
              <a:solidFill>
                <a:schemeClr val="tx1">
                  <a:alpha val="99000"/>
                </a:schemeClr>
              </a:solidFill>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solidFill>
                  <a:schemeClr val="tx1">
                    <a:alpha val="99000"/>
                  </a:schemeClr>
                </a:solidFill>
                <a:latin typeface="Segoe UI" pitchFamily="34" charset="0"/>
              </a:rPr>
              <a:pPr/>
              <a:t>8/17/2012</a:t>
            </a:fld>
            <a:endParaRPr lang="en-US" dirty="0">
              <a:solidFill>
                <a:schemeClr val="tx1">
                  <a:alpha val="99000"/>
                </a:schemeClr>
              </a:solidFill>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chemeClr val="tx1">
                    <a:alpha val="99000"/>
                  </a:schemeClr>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chemeClr val="tx1">
                    <a:alpha val="99000"/>
                  </a:schemeClr>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chemeClr val="tx1">
                    <a:alpha val="99000"/>
                  </a:schemeClr>
                </a:solidFill>
                <a:latin typeface="Segoe UI" pitchFamily="34" charset="0"/>
              </a:rPr>
            </a:br>
            <a:r>
              <a:rPr lang="en-US" sz="500" dirty="0" smtClean="0">
                <a:solidFill>
                  <a:schemeClr val="tx1">
                    <a:alpha val="99000"/>
                  </a:schemeClr>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solidFill>
                  <a:schemeClr val="tx1">
                    <a:alpha val="99000"/>
                  </a:schemeClr>
                </a:solidFill>
                <a:latin typeface="Segoe UI" pitchFamily="34" charset="0"/>
              </a:rPr>
              <a:pPr/>
              <a:t>‹#›</a:t>
            </a:fld>
            <a:endParaRPr lang="en-US" dirty="0">
              <a:solidFill>
                <a:schemeClr val="tx1">
                  <a:alpha val="99000"/>
                </a:schemeClr>
              </a:solidFill>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alpha val="99000"/>
                  </a:schemeClr>
                </a:solidFill>
                <a:latin typeface="Segoe UI" pitchFamily="34" charset="0"/>
              </a:defRPr>
            </a:lvl1pPr>
          </a:lstStyle>
          <a:p>
            <a:r>
              <a:rPr lang="en-US" smtClean="0"/>
              <a:t>TechEd 2012</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alpha val="99000"/>
                  </a:schemeClr>
                </a:solidFill>
                <a:latin typeface="Segoe UI" pitchFamily="34" charset="0"/>
              </a:defRPr>
            </a:lvl1pPr>
          </a:lstStyle>
          <a:p>
            <a:fld id="{7C3FBCD4-166E-446F-AF18-7D4A0CF9AEF6}" type="datetimeFigureOut">
              <a:rPr lang="en-US" smtClean="0"/>
              <a:pPr/>
              <a:t>8/17/2012</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solidFill>
                  <a:schemeClr val="tx1">
                    <a:alpha val="99000"/>
                  </a:schemeClr>
                </a:solidFill>
                <a:latin typeface="Segoe" pitchFamily="34" charset="0"/>
              </a:defRPr>
            </a:lvl1p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solidFill>
                  <a:schemeClr val="tx1">
                    <a:alpha val="99000"/>
                  </a:schemeClr>
                </a:solidFill>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alpha val="99000"/>
          </a:schemeClr>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go.microsoft.com/fwlink/?LinkId=128458" TargetMode="External"/><Relationship Id="rId7" Type="http://schemas.openxmlformats.org/officeDocument/2006/relationships/hyperlink" Target="http://go.microsoft.com/fwlink/?LinkId=155027"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go.microsoft.com/fwlink/?LinkId=155029" TargetMode="External"/><Relationship Id="rId5" Type="http://schemas.openxmlformats.org/officeDocument/2006/relationships/hyperlink" Target="http://go.microsoft.com/fwlink/?LinkID=155166" TargetMode="External"/><Relationship Id="rId4" Type="http://schemas.openxmlformats.org/officeDocument/2006/relationships/hyperlink" Target="http://go.microsoft.com/fwlink/?LinkId=128459"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blogs.msdn.com/b/virtual_pc_guy/archive/2009/11/16/understanding-high-end-video-performance-issues-with-hyper-v.aspx"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ocial.technet.microsoft.com/wiki/contents/articles/1401.hyper-v-list-of-slat-capable-cpus-for-hosts.aspx"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http://channel9.msdn.com/Events/TechEd/NorthAmerica/2012/WSV205 </a:t>
            </a:r>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a:t>
            </a:fld>
            <a:endParaRPr lang="en-US" dirty="0"/>
          </a:p>
        </p:txBody>
      </p:sp>
    </p:spTree>
    <p:extLst>
      <p:ext uri="{BB962C8B-B14F-4D97-AF65-F5344CB8AC3E}">
        <p14:creationId xmlns:p14="http://schemas.microsoft.com/office/powerpoint/2010/main" val="33377408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43CFC5-4D67-44AA-B864-C70CD58A43BF}" type="slidenum">
              <a:rPr lang="en-US" smtClean="0"/>
              <a:t>13</a:t>
            </a:fld>
            <a:endParaRPr lang="en-US"/>
          </a:p>
        </p:txBody>
      </p:sp>
    </p:spTree>
    <p:extLst>
      <p:ext uri="{BB962C8B-B14F-4D97-AF65-F5344CB8AC3E}">
        <p14:creationId xmlns:p14="http://schemas.microsoft.com/office/powerpoint/2010/main" val="2410486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7"/>
          <p:cNvSpPr>
            <a:spLocks noGrp="1" noChangeArrowheads="1"/>
          </p:cNvSpPr>
          <p:nvPr>
            <p:ph type="sldNum" sz="quarter" idx="5"/>
          </p:nvPr>
        </p:nvSpPr>
        <p:spPr>
          <a:xfrm>
            <a:off x="3884029" y="8684927"/>
            <a:ext cx="2972421" cy="457513"/>
          </a:xfrm>
          <a:prstGeom prst="rect">
            <a:avLst/>
          </a:prstGeom>
          <a:extLst/>
        </p:spPr>
        <p:txBody>
          <a:bodyPr/>
          <a:lstStyle>
            <a:lvl1pPr>
              <a:defRPr b="1">
                <a:solidFill>
                  <a:schemeClr val="tx1"/>
                </a:solidFill>
                <a:latin typeface="Verdana" pitchFamily="34" charset="0"/>
              </a:defRPr>
            </a:lvl1pPr>
            <a:lvl2pPr marL="729057" indent="-280406">
              <a:defRPr b="1">
                <a:solidFill>
                  <a:schemeClr val="tx1"/>
                </a:solidFill>
                <a:latin typeface="Verdana" pitchFamily="34" charset="0"/>
              </a:defRPr>
            </a:lvl2pPr>
            <a:lvl3pPr marL="1121626" indent="-224325">
              <a:defRPr b="1">
                <a:solidFill>
                  <a:schemeClr val="tx1"/>
                </a:solidFill>
                <a:latin typeface="Verdana" pitchFamily="34" charset="0"/>
              </a:defRPr>
            </a:lvl3pPr>
            <a:lvl4pPr marL="1570276" indent="-224325">
              <a:defRPr b="1">
                <a:solidFill>
                  <a:schemeClr val="tx1"/>
                </a:solidFill>
                <a:latin typeface="Verdana" pitchFamily="34" charset="0"/>
              </a:defRPr>
            </a:lvl4pPr>
            <a:lvl5pPr marL="2018927" indent="-224325">
              <a:defRPr b="1">
                <a:solidFill>
                  <a:schemeClr val="tx1"/>
                </a:solidFill>
                <a:latin typeface="Verdana" pitchFamily="34" charset="0"/>
              </a:defRPr>
            </a:lvl5pPr>
            <a:lvl6pPr marL="2467577" indent="-224325" algn="ctr" eaLnBrk="0" fontAlgn="base" hangingPunct="0">
              <a:spcBef>
                <a:spcPct val="0"/>
              </a:spcBef>
              <a:spcAft>
                <a:spcPct val="0"/>
              </a:spcAft>
              <a:defRPr b="1">
                <a:solidFill>
                  <a:schemeClr val="tx1"/>
                </a:solidFill>
                <a:latin typeface="Verdana" pitchFamily="34" charset="0"/>
              </a:defRPr>
            </a:lvl6pPr>
            <a:lvl7pPr marL="2916227" indent="-224325" algn="ctr" eaLnBrk="0" fontAlgn="base" hangingPunct="0">
              <a:spcBef>
                <a:spcPct val="0"/>
              </a:spcBef>
              <a:spcAft>
                <a:spcPct val="0"/>
              </a:spcAft>
              <a:defRPr b="1">
                <a:solidFill>
                  <a:schemeClr val="tx1"/>
                </a:solidFill>
                <a:latin typeface="Verdana" pitchFamily="34" charset="0"/>
              </a:defRPr>
            </a:lvl7pPr>
            <a:lvl8pPr marL="3364878" indent="-224325" algn="ctr" eaLnBrk="0" fontAlgn="base" hangingPunct="0">
              <a:spcBef>
                <a:spcPct val="0"/>
              </a:spcBef>
              <a:spcAft>
                <a:spcPct val="0"/>
              </a:spcAft>
              <a:defRPr b="1">
                <a:solidFill>
                  <a:schemeClr val="tx1"/>
                </a:solidFill>
                <a:latin typeface="Verdana" pitchFamily="34" charset="0"/>
              </a:defRPr>
            </a:lvl8pPr>
            <a:lvl9pPr marL="3813528" indent="-224325" algn="ctr" eaLnBrk="0" fontAlgn="base" hangingPunct="0">
              <a:spcBef>
                <a:spcPct val="0"/>
              </a:spcBef>
              <a:spcAft>
                <a:spcPct val="0"/>
              </a:spcAft>
              <a:defRPr b="1">
                <a:solidFill>
                  <a:schemeClr val="tx1"/>
                </a:solidFill>
                <a:latin typeface="Verdana" pitchFamily="34" charset="0"/>
              </a:defRPr>
            </a:lvl9pPr>
          </a:lstStyle>
          <a:p>
            <a:pPr>
              <a:defRPr/>
            </a:pPr>
            <a:fld id="{16EE6839-E428-4CA7-BCD9-1509CCE5C1A7}" type="slidenum">
              <a:rPr lang="en-US" b="0" smtClean="0"/>
              <a:pPr>
                <a:defRPr/>
              </a:pPr>
              <a:t>14</a:t>
            </a:fld>
            <a:endParaRPr lang="en-US" b="0" dirty="0"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xfrm>
            <a:off x="307494" y="4417889"/>
            <a:ext cx="6149837" cy="44528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DFF977-8F9C-4462-AE3B-B096CE9B707D}" type="slidenum">
              <a:rPr lang="en-US" smtClean="0"/>
              <a:t>15</a:t>
            </a:fld>
            <a:endParaRPr lang="en-US"/>
          </a:p>
        </p:txBody>
      </p:sp>
    </p:spTree>
    <p:extLst>
      <p:ext uri="{BB962C8B-B14F-4D97-AF65-F5344CB8AC3E}">
        <p14:creationId xmlns:p14="http://schemas.microsoft.com/office/powerpoint/2010/main" val="1289546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DFF977-8F9C-4462-AE3B-B096CE9B707D}" type="slidenum">
              <a:rPr lang="en-US" smtClean="0"/>
              <a:t>16</a:t>
            </a:fld>
            <a:endParaRPr lang="en-US"/>
          </a:p>
        </p:txBody>
      </p:sp>
    </p:spTree>
    <p:extLst>
      <p:ext uri="{BB962C8B-B14F-4D97-AF65-F5344CB8AC3E}">
        <p14:creationId xmlns:p14="http://schemas.microsoft.com/office/powerpoint/2010/main" val="3941474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rtl="0"/>
            <a:r>
              <a:rPr lang="en-US" dirty="0" smtClean="0"/>
              <a:t>The VHD file format has become the standard for drive images.  There can be Fixed or Dynamic.</a:t>
            </a:r>
            <a:r>
              <a:rPr lang="en-US" baseline="0" dirty="0" smtClean="0"/>
              <a:t>  Fixed are larger because they are automatically expanded to take up the full capacity of VHD regardless of how much free space might be available.  This makes them a tad faster but much slower to deploy because it takes longer to move such large files.  Dynamic disks are much smaller.  They are only as big as the actual space used on the disk plus some header and footer data.  This makes them much faster to deploy.  The VHD’s used for Boot to VHD is the same file format as is used in Virtual PC, Virtual Server and Hyper-V.   </a:t>
            </a:r>
            <a:endParaRPr lang="en-US" dirty="0" smtClean="0"/>
          </a:p>
          <a:p>
            <a:pPr rtl="0"/>
            <a:endParaRPr lang="en-US" dirty="0" smtClean="0"/>
          </a:p>
          <a:p>
            <a:pPr rtl="0"/>
            <a:r>
              <a:rPr lang="en-US" dirty="0" smtClean="0"/>
              <a:t>Windows</a:t>
            </a:r>
            <a:r>
              <a:rPr lang="en-US" baseline="0" dirty="0" smtClean="0"/>
              <a:t> 7 not supported: Starter, </a:t>
            </a:r>
            <a:r>
              <a:rPr lang="en-US" dirty="0" smtClean="0"/>
              <a:t>Home Basic, Home Premium, Professional </a:t>
            </a:r>
          </a:p>
          <a:p>
            <a:r>
              <a:rPr lang="en-US" dirty="0" smtClean="0"/>
              <a:t>Server 2008 R2 not supported:</a:t>
            </a:r>
            <a:r>
              <a:rPr lang="en-US" baseline="0" dirty="0" smtClean="0"/>
              <a:t> </a:t>
            </a:r>
            <a:r>
              <a:rPr lang="en-US" dirty="0" smtClean="0"/>
              <a:t>Foundation Edition</a:t>
            </a:r>
          </a:p>
          <a:p>
            <a:endParaRPr lang="en-US" dirty="0" smtClean="0"/>
          </a:p>
          <a:p>
            <a:r>
              <a:rPr lang="en-US" dirty="0" smtClean="0"/>
              <a:t>There are a number of tools you can use to work with Boot to VHD.</a:t>
            </a:r>
            <a:r>
              <a:rPr lang="en-US" baseline="0" dirty="0" smtClean="0"/>
              <a:t>  Many of them are simply different ways of doing the same thing.  We will look a </a:t>
            </a:r>
            <a:r>
              <a:rPr lang="en-US" baseline="0" dirty="0" err="1" smtClean="0"/>
              <a:t>DiskPart</a:t>
            </a:r>
            <a:r>
              <a:rPr lang="en-US" baseline="0" dirty="0" smtClean="0"/>
              <a:t>, the Disk Management MMC and </a:t>
            </a:r>
            <a:r>
              <a:rPr lang="en-US" baseline="0" dirty="0" err="1" smtClean="0"/>
              <a:t>BCDedit</a:t>
            </a:r>
            <a:r>
              <a:rPr lang="en-US" baseline="0" dirty="0" smtClean="0"/>
              <a:t> in a bit more detail.</a:t>
            </a:r>
          </a:p>
          <a:p>
            <a:endParaRPr lang="en-US" baseline="0" dirty="0" smtClean="0"/>
          </a:p>
          <a:p>
            <a:r>
              <a:rPr lang="en-US" baseline="0" dirty="0" smtClean="0"/>
              <a:t>Transition: Before we get into that, let’s take at some of the benefits of Boot to VHD</a:t>
            </a:r>
            <a:endParaRPr lang="en-US" dirty="0" smtClean="0"/>
          </a:p>
          <a:p>
            <a:endParaRPr lang="en-US" dirty="0" smtClean="0"/>
          </a:p>
          <a:p>
            <a:r>
              <a:rPr lang="en-US" dirty="0" smtClean="0"/>
              <a:t>Tools more details …</a:t>
            </a:r>
          </a:p>
          <a:p>
            <a:pPr rtl="0"/>
            <a:r>
              <a:rPr lang="en-US" b="1" dirty="0" err="1" smtClean="0"/>
              <a:t>DiskPart</a:t>
            </a:r>
            <a:r>
              <a:rPr lang="en-US" dirty="0" smtClean="0"/>
              <a:t>   A command-line tool that you can use to create, attach, and detach VHDs. You can also perform more advanced tasks like compacting, expanding, and merging VHDs. For more information, see </a:t>
            </a:r>
            <a:r>
              <a:rPr lang="en-US" dirty="0" err="1" smtClean="0">
                <a:hlinkClick r:id="rId3"/>
              </a:rPr>
              <a:t>DiskPart</a:t>
            </a:r>
            <a:r>
              <a:rPr lang="en-US" dirty="0" smtClean="0"/>
              <a:t> on Microsoft TechNet (http://go.microsoft.com/fwlink/?LinkId=128458). </a:t>
            </a:r>
            <a:br>
              <a:rPr lang="en-US" dirty="0" smtClean="0"/>
            </a:br>
            <a:r>
              <a:rPr lang="en-US" dirty="0" smtClean="0"/>
              <a:t/>
            </a:r>
            <a:br>
              <a:rPr lang="en-US" dirty="0" smtClean="0"/>
            </a:br>
            <a:endParaRPr lang="en-US" dirty="0" smtClean="0"/>
          </a:p>
          <a:p>
            <a:pPr rtl="0"/>
            <a:r>
              <a:rPr lang="en-US" b="1" dirty="0" smtClean="0"/>
              <a:t>Disk Management</a:t>
            </a:r>
            <a:r>
              <a:rPr lang="en-US" dirty="0" smtClean="0"/>
              <a:t>   A Microsoft Management Console (MMC) snap-in that you can use to create, attach, and detach VHDs. </a:t>
            </a:r>
            <a:br>
              <a:rPr lang="en-US" dirty="0" smtClean="0"/>
            </a:br>
            <a:r>
              <a:rPr lang="en-US" dirty="0" smtClean="0"/>
              <a:t/>
            </a:r>
            <a:br>
              <a:rPr lang="en-US" dirty="0" smtClean="0"/>
            </a:br>
            <a:endParaRPr lang="en-US" dirty="0" smtClean="0"/>
          </a:p>
          <a:p>
            <a:pPr rtl="0"/>
            <a:r>
              <a:rPr lang="en-US" b="1" dirty="0" smtClean="0"/>
              <a:t>BCDEdit</a:t>
            </a:r>
            <a:r>
              <a:rPr lang="en-US" dirty="0" smtClean="0"/>
              <a:t>   A command-line tool that you use to manage boot configuration data (BCD) stores. For more information, see </a:t>
            </a:r>
            <a:r>
              <a:rPr lang="en-US" dirty="0" smtClean="0">
                <a:hlinkClick r:id="rId4"/>
              </a:rPr>
              <a:t>BCDEdit</a:t>
            </a:r>
            <a:r>
              <a:rPr lang="en-US" dirty="0" smtClean="0"/>
              <a:t> on Microsoft TechNet (http://go.microsoft.com/fwlink/?LinkId=128459). </a:t>
            </a:r>
            <a:br>
              <a:rPr lang="en-US" dirty="0" smtClean="0"/>
            </a:br>
            <a:r>
              <a:rPr lang="en-US" dirty="0" smtClean="0"/>
              <a:t/>
            </a:r>
            <a:br>
              <a:rPr lang="en-US" dirty="0" smtClean="0"/>
            </a:br>
            <a:endParaRPr lang="en-US" dirty="0" smtClean="0"/>
          </a:p>
          <a:p>
            <a:pPr rtl="0"/>
            <a:r>
              <a:rPr lang="en-US" b="1" dirty="0" err="1" smtClean="0"/>
              <a:t>BCDBoot</a:t>
            </a:r>
            <a:r>
              <a:rPr lang="en-US" dirty="0" smtClean="0"/>
              <a:t>   A command-line tool that you can use to manage and create new BCD stores and BCD boot entries. </a:t>
            </a:r>
            <a:r>
              <a:rPr lang="en-US" dirty="0" err="1" smtClean="0"/>
              <a:t>BCDBoot</a:t>
            </a:r>
            <a:r>
              <a:rPr lang="en-US" dirty="0" smtClean="0"/>
              <a:t> can be used to create a new boot entry when configuring a system to boot from a new VHD. For more information, see </a:t>
            </a:r>
            <a:r>
              <a:rPr lang="en-US" dirty="0" err="1" smtClean="0">
                <a:hlinkClick r:id="rId5"/>
              </a:rPr>
              <a:t>BCDBoot</a:t>
            </a:r>
            <a:r>
              <a:rPr lang="en-US" dirty="0" smtClean="0">
                <a:hlinkClick r:id="rId5"/>
              </a:rPr>
              <a:t> Command-Line Options</a:t>
            </a:r>
            <a:r>
              <a:rPr lang="en-US" dirty="0" smtClean="0"/>
              <a:t> on Microsoft TechNet (http://go.microsoft.com/fwlink/?LinkID=155166). </a:t>
            </a:r>
            <a:br>
              <a:rPr lang="en-US" dirty="0" smtClean="0"/>
            </a:br>
            <a:r>
              <a:rPr lang="en-US" dirty="0" smtClean="0"/>
              <a:t/>
            </a:r>
            <a:br>
              <a:rPr lang="en-US" dirty="0" smtClean="0"/>
            </a:br>
            <a:endParaRPr lang="en-US" dirty="0" smtClean="0"/>
          </a:p>
          <a:p>
            <a:pPr rtl="0"/>
            <a:r>
              <a:rPr lang="en-US" b="1" dirty="0" smtClean="0"/>
              <a:t>Deployment Image Servicing and Management (DISM)</a:t>
            </a:r>
            <a:r>
              <a:rPr lang="en-US" dirty="0" smtClean="0"/>
              <a:t>   A command-line tool that you use to apply updates, drivers, and language packs to a Windows image. For more information, see </a:t>
            </a:r>
            <a:r>
              <a:rPr lang="en-US" dirty="0" smtClean="0">
                <a:hlinkClick r:id="rId6"/>
              </a:rPr>
              <a:t>Deployment Image Servicing and Management Technical Reference</a:t>
            </a:r>
            <a:r>
              <a:rPr lang="en-US" dirty="0" smtClean="0"/>
              <a:t> on Microsoft TechNet (http://go.microsoft.com/fwlink/?LinkId=155029). </a:t>
            </a:r>
            <a:br>
              <a:rPr lang="en-US" dirty="0" smtClean="0"/>
            </a:br>
            <a:r>
              <a:rPr lang="en-US" dirty="0" smtClean="0"/>
              <a:t/>
            </a:r>
            <a:br>
              <a:rPr lang="en-US" dirty="0" smtClean="0"/>
            </a:br>
            <a:endParaRPr lang="en-US" dirty="0" smtClean="0"/>
          </a:p>
          <a:p>
            <a:pPr rtl="0"/>
            <a:r>
              <a:rPr lang="en-US" b="1" dirty="0" smtClean="0"/>
              <a:t>Windows Hyper-V Manager</a:t>
            </a:r>
            <a:r>
              <a:rPr lang="en-US" dirty="0" smtClean="0"/>
              <a:t>   An MMC snap-in that supports VHD image creation. You can specify the type and size of VHD and install Windows from a CD or DVD, or from an ISO Image file. The Hyper-V Manager is only available on computers that are running Windows Server 2008 or Windows Server 2008 R2 with the Hyper-V role installed. </a:t>
            </a:r>
            <a:br>
              <a:rPr lang="en-US" dirty="0" smtClean="0"/>
            </a:br>
            <a:r>
              <a:rPr lang="en-US" dirty="0" smtClean="0"/>
              <a:t/>
            </a:r>
            <a:br>
              <a:rPr lang="en-US" dirty="0" smtClean="0"/>
            </a:br>
            <a:endParaRPr lang="en-US" dirty="0" smtClean="0"/>
          </a:p>
          <a:p>
            <a:pPr rtl="0"/>
            <a:r>
              <a:rPr lang="en-US" b="1" dirty="0" err="1" smtClean="0"/>
              <a:t>Sysprep</a:t>
            </a:r>
            <a:r>
              <a:rPr lang="en-US" dirty="0" smtClean="0"/>
              <a:t>   A tool that enables you to remove user and computer-specific data from the operating system image. This enables you to capture the image and deploy it to other computers. For more information, see </a:t>
            </a:r>
            <a:r>
              <a:rPr lang="en-US" dirty="0" err="1" smtClean="0">
                <a:hlinkClick r:id="rId7"/>
              </a:rPr>
              <a:t>Sysprep</a:t>
            </a:r>
            <a:r>
              <a:rPr lang="en-US" dirty="0" smtClean="0">
                <a:hlinkClick r:id="rId7"/>
              </a:rPr>
              <a:t> Technical Reference</a:t>
            </a:r>
            <a:r>
              <a:rPr lang="en-US" dirty="0" smtClean="0"/>
              <a:t> on Microsoft TechNet (http://go.microsoft.com/fwlink/?LinkId=155027). </a:t>
            </a:r>
            <a:br>
              <a:rPr lang="en-US" dirty="0" smtClean="0"/>
            </a:br>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BEAEC25-B98B-4B0E-90AD-856CC2FCCE44}" type="slidenum">
              <a:rPr lang="en-GB" smtClean="0"/>
              <a:pPr>
                <a:defRPr/>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b="1" dirty="0" smtClean="0"/>
              <a:t>With Boot to</a:t>
            </a:r>
            <a:r>
              <a:rPr lang="en-US" sz="1800" b="1" baseline="0" dirty="0" smtClean="0"/>
              <a:t> VHD you are NOT running on a virtualization platform, you are running directly on the hardware using native drivers for devices.  The only synthetic driver will be for the VHD storage. </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sz="1400"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400" b="1" dirty="0" smtClean="0"/>
              <a:t>Since you are running on native hardware,  you CAN</a:t>
            </a:r>
            <a:r>
              <a:rPr lang="en-US" sz="1400" b="1" baseline="0" dirty="0" smtClean="0"/>
              <a:t> run a </a:t>
            </a:r>
            <a:r>
              <a:rPr lang="en-US" sz="1400" b="1" dirty="0" smtClean="0"/>
              <a:t>Windows Virtualization Platform inside your VHD.  You can run</a:t>
            </a:r>
            <a:r>
              <a:rPr lang="en-US" sz="1400" b="1" baseline="0" dirty="0" smtClean="0"/>
              <a:t> </a:t>
            </a:r>
            <a:r>
              <a:rPr lang="en-US" sz="1400" dirty="0" smtClean="0"/>
              <a:t>Virtual PC or Hyper-V under a Native Boot VHD.  From a performance</a:t>
            </a:r>
            <a:r>
              <a:rPr lang="en-US" sz="1400" baseline="0" dirty="0" smtClean="0"/>
              <a:t> standpoint, you are better off running the VHD’s in your virtualization platform on a physical disk instead of a virtual disk.  </a:t>
            </a:r>
            <a:endParaRPr lang="en-US" sz="1400" dirty="0" smtClean="0"/>
          </a:p>
          <a:p>
            <a:endParaRPr lang="de-CH" baseline="0" dirty="0" smtClean="0"/>
          </a:p>
          <a:p>
            <a:r>
              <a:rPr lang="de-CH" baseline="0" dirty="0" smtClean="0"/>
              <a:t>You can deploy exactly the same VHD file to either physical or virtual hardware.   Boot to bare metal or on a Hyper-V host and go between the two if you need to.  </a:t>
            </a:r>
          </a:p>
          <a:p>
            <a:endParaRPr lang="de-CH" baseline="0" dirty="0" smtClean="0"/>
          </a:p>
          <a:p>
            <a:r>
              <a:rPr lang="de-CH" baseline="0" dirty="0" smtClean="0"/>
              <a:t>You can use the tools we all know and understand to manage VHD‘s</a:t>
            </a:r>
          </a:p>
          <a:p>
            <a:endParaRPr lang="de-CH" baseline="0" dirty="0" smtClean="0"/>
          </a:p>
          <a:p>
            <a:r>
              <a:rPr lang="de-CH" baseline="0" dirty="0" smtClean="0"/>
              <a:t>Multiple boot typically means separate partitions which can result in waisted disk space as well as confusion.  Boot to VHD gives us ISOLATION between partitions without wasted space.  Plus if you store your data on the physical disk instead of the VHD, you can easily share data between machines.</a:t>
            </a:r>
          </a:p>
          <a:p>
            <a:endParaRPr lang="de-CH" baseline="0" dirty="0" smtClean="0"/>
          </a:p>
          <a:p>
            <a:r>
              <a:rPr lang="de-CH" baseline="0" dirty="0" smtClean="0"/>
              <a:t>Re-uasbale environments are typically used for things like development or testing, they can be very quickly deployed and they are very easy to reset to their original state.</a:t>
            </a:r>
          </a:p>
          <a:p>
            <a:endParaRPr lang="de-CH" baseline="0" dirty="0" smtClean="0"/>
          </a:p>
          <a:p>
            <a:r>
              <a:rPr lang="de-CH" baseline="0" dirty="0" smtClean="0"/>
              <a:t>Your disks can be Fixed, dynamic and even differencing.  The parents can also be differencing disk which means it supports differencing chains.</a:t>
            </a:r>
          </a:p>
          <a:p>
            <a:endParaRPr lang="de-CH" baseline="0" dirty="0" smtClean="0"/>
          </a:p>
          <a:p>
            <a:r>
              <a:rPr lang="de-CH" baseline="0" dirty="0" smtClean="0"/>
              <a:t>You will be pleasantly surprised at the incredible performance we get out of Boot to VHD.  In fact, let‘s drill down a bit more on performance.</a:t>
            </a:r>
          </a:p>
          <a:p>
            <a:endParaRPr lang="de-CH" baseline="0" dirty="0" smtClean="0"/>
          </a:p>
          <a:p>
            <a:endParaRPr lang="de-CH" baseline="0" dirty="0" smtClean="0"/>
          </a:p>
        </p:txBody>
      </p:sp>
      <p:sp>
        <p:nvSpPr>
          <p:cNvPr id="4" name="Slide Number Placeholder 3"/>
          <p:cNvSpPr>
            <a:spLocks noGrp="1"/>
          </p:cNvSpPr>
          <p:nvPr>
            <p:ph type="sldNum" sz="quarter" idx="10"/>
          </p:nvPr>
        </p:nvSpPr>
        <p:spPr/>
        <p:txBody>
          <a:bodyPr/>
          <a:lstStyle/>
          <a:p>
            <a:pPr>
              <a:defRPr/>
            </a:pPr>
            <a:fld id="{E061AA33-5E84-49FC-9876-8D35B2A5E528}" type="slidenum">
              <a:rPr lang="en-US" smtClean="0"/>
              <a:pPr>
                <a:defRPr/>
              </a:pPr>
              <a:t>19</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Your</a:t>
            </a:r>
            <a:r>
              <a:rPr lang="en-US" baseline="0" dirty="0" smtClean="0"/>
              <a:t> physical (non-VHD) installation of windows will show up as the physical C: drive.  Also, the </a:t>
            </a:r>
            <a:r>
              <a:rPr lang="en-US" baseline="0" dirty="0" err="1" smtClean="0"/>
              <a:t>pagefile</a:t>
            </a:r>
            <a:r>
              <a:rPr lang="en-US" baseline="0" dirty="0" smtClean="0"/>
              <a:t> will be on this physical volume.</a:t>
            </a:r>
          </a:p>
          <a:p>
            <a:r>
              <a:rPr lang="en-US" b="1" baseline="0" dirty="0" smtClean="0"/>
              <a:t>Build 1:</a:t>
            </a:r>
            <a:r>
              <a:rPr lang="en-US" baseline="0" dirty="0" smtClean="0"/>
              <a:t> When you Boot to VHD the Physical drive will be changed to the D: drive and the VHD drive will become the C: drive</a:t>
            </a:r>
          </a:p>
          <a:p>
            <a:r>
              <a:rPr lang="en-US" b="1" baseline="0" dirty="0" smtClean="0"/>
              <a:t>Build 2:</a:t>
            </a:r>
            <a:r>
              <a:rPr lang="en-US" baseline="0" dirty="0" smtClean="0"/>
              <a:t> Make note though that the physical D: drive will show available space as if the VHD is fully expanded even though it may not be.  If you try to boot a dynamically expanding VHD on a physical disk that does not have the capacity, they system will blue screen when it tries to load the disk driver!</a:t>
            </a:r>
          </a:p>
          <a:p>
            <a:endParaRPr lang="en-US" baseline="0" dirty="0" smtClean="0"/>
          </a:p>
          <a:p>
            <a:r>
              <a:rPr lang="en-US" b="1" dirty="0" smtClean="0"/>
              <a:t>Build 3:</a:t>
            </a:r>
            <a:r>
              <a:rPr lang="en-US" dirty="0" smtClean="0"/>
              <a:t> These different disks are shown in Disk manager as different</a:t>
            </a:r>
            <a:r>
              <a:rPr lang="en-US" baseline="0" dirty="0" smtClean="0"/>
              <a:t> disks.  The Blue icon shows that it is a VHD.  The fact that it is the Boot and C: Drive, tells you it is a Boot to VHD.  Also notice the System and Page File are on the F: drive.  These are on the Physical Disk, not the VHD.</a:t>
            </a:r>
            <a:endParaRPr lang="en-US" dirty="0"/>
          </a:p>
        </p:txBody>
      </p:sp>
      <p:sp>
        <p:nvSpPr>
          <p:cNvPr id="4" name="Slide Number Placeholder 3"/>
          <p:cNvSpPr>
            <a:spLocks noGrp="1"/>
          </p:cNvSpPr>
          <p:nvPr>
            <p:ph type="sldNum" sz="quarter" idx="10"/>
          </p:nvPr>
        </p:nvSpPr>
        <p:spPr/>
        <p:txBody>
          <a:bodyPr/>
          <a:lstStyle/>
          <a:p>
            <a:pPr>
              <a:defRPr/>
            </a:pPr>
            <a:fld id="{FBEAEC25-B98B-4B0E-90AD-856CC2FCCE44}" type="slidenum">
              <a:rPr lang="en-GB" smtClean="0"/>
              <a:pPr>
                <a:defRPr/>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Your</a:t>
            </a:r>
            <a:r>
              <a:rPr lang="en-US" baseline="0" dirty="0" smtClean="0"/>
              <a:t> physical (non-VHD) installation of windows will show up as the physical C: drive.  Also, the </a:t>
            </a:r>
            <a:r>
              <a:rPr lang="en-US" baseline="0" dirty="0" err="1" smtClean="0"/>
              <a:t>pagefile</a:t>
            </a:r>
            <a:r>
              <a:rPr lang="en-US" baseline="0" dirty="0" smtClean="0"/>
              <a:t> will be on this physical volume.</a:t>
            </a:r>
          </a:p>
          <a:p>
            <a:r>
              <a:rPr lang="en-US" b="1" baseline="0" dirty="0" smtClean="0"/>
              <a:t>Build 1:</a:t>
            </a:r>
            <a:r>
              <a:rPr lang="en-US" baseline="0" dirty="0" smtClean="0"/>
              <a:t> When you Boot to VHD the Physical drive will be changed to the D: drive and the VHD drive will become the C: drive</a:t>
            </a:r>
          </a:p>
          <a:p>
            <a:r>
              <a:rPr lang="en-US" b="1" baseline="0" dirty="0" smtClean="0"/>
              <a:t>Build 2:</a:t>
            </a:r>
            <a:r>
              <a:rPr lang="en-US" baseline="0" dirty="0" smtClean="0"/>
              <a:t> Make note though that the physical D: drive will show available space as if the VHD is fully expanded even though it may not be.  If you try to boot a dynamically expanding VHD on a physical disk that does not have the capacity, they system will blue screen when it tries to load the disk driver!</a:t>
            </a:r>
          </a:p>
          <a:p>
            <a:endParaRPr lang="en-US" baseline="0" dirty="0" smtClean="0"/>
          </a:p>
          <a:p>
            <a:r>
              <a:rPr lang="en-US" b="1" dirty="0" smtClean="0"/>
              <a:t>Build 3:</a:t>
            </a:r>
            <a:r>
              <a:rPr lang="en-US" dirty="0" smtClean="0"/>
              <a:t> These different disks are shown in Disk manager as different</a:t>
            </a:r>
            <a:r>
              <a:rPr lang="en-US" baseline="0" dirty="0" smtClean="0"/>
              <a:t> disks.  The Blue icon shows that it is a VHD.  The fact that it is the Boot and C: Drive, tells you it is a Boot to VHD.  Also notice the System and Page File are on the F: drive.  These are on the Physical Disk, not the VHD.</a:t>
            </a:r>
            <a:endParaRPr lang="en-US" dirty="0"/>
          </a:p>
        </p:txBody>
      </p:sp>
      <p:sp>
        <p:nvSpPr>
          <p:cNvPr id="4" name="Slide Number Placeholder 3"/>
          <p:cNvSpPr>
            <a:spLocks noGrp="1"/>
          </p:cNvSpPr>
          <p:nvPr>
            <p:ph type="sldNum" sz="quarter" idx="10"/>
          </p:nvPr>
        </p:nvSpPr>
        <p:spPr/>
        <p:txBody>
          <a:bodyPr/>
          <a:lstStyle/>
          <a:p>
            <a:pPr>
              <a:defRPr/>
            </a:pPr>
            <a:fld id="{FBEAEC25-B98B-4B0E-90AD-856CC2FCCE44}" type="slidenum">
              <a:rPr lang="en-GB" smtClean="0"/>
              <a:pPr>
                <a:defRPr/>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CH" dirty="0" smtClean="0"/>
              <a:t>Offline Image</a:t>
            </a:r>
            <a:r>
              <a:rPr lang="de-CH" baseline="0" dirty="0" smtClean="0"/>
              <a:t> Management or Disk Manager – to activate the VHD file and access it via a drive letter rather than as a –VHD file.</a:t>
            </a:r>
          </a:p>
          <a:p>
            <a:endParaRPr lang="de-CH" baseline="0" dirty="0" smtClean="0"/>
          </a:p>
          <a:p>
            <a:r>
              <a:rPr lang="de-CH" baseline="0" dirty="0" smtClean="0"/>
              <a:t>As </a:t>
            </a:r>
            <a:r>
              <a:rPr lang="de-CH" baseline="0" dirty="0" err="1" smtClean="0"/>
              <a:t>mentioned</a:t>
            </a:r>
            <a:r>
              <a:rPr lang="de-CH" baseline="0" dirty="0" smtClean="0"/>
              <a:t> </a:t>
            </a:r>
            <a:r>
              <a:rPr lang="de-CH" baseline="0" dirty="0" err="1" smtClean="0"/>
              <a:t>previously</a:t>
            </a:r>
            <a:r>
              <a:rPr lang="de-CH" baseline="0" dirty="0" smtClean="0"/>
              <a:t> </a:t>
            </a:r>
            <a:r>
              <a:rPr lang="de-CH" baseline="0" dirty="0" err="1" smtClean="0"/>
              <a:t>the</a:t>
            </a:r>
            <a:r>
              <a:rPr lang="de-CH" baseline="0" dirty="0" smtClean="0"/>
              <a:t> same VHD </a:t>
            </a:r>
            <a:r>
              <a:rPr lang="de-CH" baseline="0" dirty="0" err="1" smtClean="0"/>
              <a:t>can</a:t>
            </a:r>
            <a:r>
              <a:rPr lang="de-CH" baseline="0" dirty="0" smtClean="0"/>
              <a:t> </a:t>
            </a:r>
            <a:r>
              <a:rPr lang="de-CH" baseline="0" dirty="0" err="1" smtClean="0"/>
              <a:t>be</a:t>
            </a:r>
            <a:r>
              <a:rPr lang="de-CH" baseline="0" dirty="0" smtClean="0"/>
              <a:t> </a:t>
            </a:r>
            <a:r>
              <a:rPr lang="de-CH" baseline="0" dirty="0" err="1" smtClean="0"/>
              <a:t>used</a:t>
            </a:r>
            <a:r>
              <a:rPr lang="de-CH" baseline="0" dirty="0" smtClean="0"/>
              <a:t> in </a:t>
            </a:r>
            <a:r>
              <a:rPr lang="de-CH" baseline="0" dirty="0" err="1" smtClean="0"/>
              <a:t>both</a:t>
            </a:r>
            <a:r>
              <a:rPr lang="de-CH" baseline="0" dirty="0" smtClean="0"/>
              <a:t> </a:t>
            </a:r>
            <a:r>
              <a:rPr lang="de-CH" baseline="0" dirty="0" err="1" smtClean="0"/>
              <a:t>physcal</a:t>
            </a:r>
            <a:r>
              <a:rPr lang="de-CH" baseline="0" dirty="0" smtClean="0"/>
              <a:t> an </a:t>
            </a:r>
            <a:r>
              <a:rPr lang="de-CH" baseline="0" dirty="0" err="1" smtClean="0"/>
              <a:t>virtual</a:t>
            </a:r>
            <a:r>
              <a:rPr lang="de-CH" baseline="0" dirty="0" smtClean="0"/>
              <a:t> </a:t>
            </a:r>
            <a:r>
              <a:rPr lang="de-CH" baseline="0" dirty="0" err="1" smtClean="0"/>
              <a:t>environments</a:t>
            </a:r>
            <a:r>
              <a:rPr lang="de-CH" baseline="0" dirty="0" smtClean="0"/>
              <a:t> – </a:t>
            </a:r>
            <a:r>
              <a:rPr lang="de-CH" baseline="0" dirty="0" err="1" smtClean="0"/>
              <a:t>may</a:t>
            </a:r>
            <a:r>
              <a:rPr lang="de-CH" baseline="0" dirty="0" smtClean="0"/>
              <a:t> </a:t>
            </a:r>
            <a:r>
              <a:rPr lang="de-CH" baseline="0" dirty="0" err="1" smtClean="0"/>
              <a:t>be</a:t>
            </a:r>
            <a:r>
              <a:rPr lang="de-CH" baseline="0" dirty="0" smtClean="0"/>
              <a:t> </a:t>
            </a:r>
            <a:r>
              <a:rPr lang="de-CH" baseline="0" dirty="0" err="1" smtClean="0"/>
              <a:t>more</a:t>
            </a:r>
            <a:r>
              <a:rPr lang="de-CH" baseline="0" dirty="0" smtClean="0"/>
              <a:t> </a:t>
            </a:r>
            <a:r>
              <a:rPr lang="de-CH" baseline="0" dirty="0" err="1" smtClean="0"/>
              <a:t>useful</a:t>
            </a:r>
            <a:r>
              <a:rPr lang="de-CH" baseline="0" dirty="0" smtClean="0"/>
              <a:t> for </a:t>
            </a:r>
            <a:r>
              <a:rPr lang="de-CH" baseline="0" dirty="0" err="1" smtClean="0"/>
              <a:t>server</a:t>
            </a:r>
            <a:r>
              <a:rPr lang="de-CH" baseline="0" dirty="0" smtClean="0"/>
              <a:t> </a:t>
            </a:r>
            <a:r>
              <a:rPr lang="de-CH" baseline="0" dirty="0" err="1" smtClean="0"/>
              <a:t>images</a:t>
            </a:r>
            <a:r>
              <a:rPr lang="de-CH" baseline="0" dirty="0" smtClean="0"/>
              <a:t> in </a:t>
            </a:r>
            <a:r>
              <a:rPr lang="de-CH" baseline="0" dirty="0" err="1" smtClean="0"/>
              <a:t>data</a:t>
            </a:r>
            <a:r>
              <a:rPr lang="de-CH" baseline="0" dirty="0" smtClean="0"/>
              <a:t> </a:t>
            </a:r>
            <a:r>
              <a:rPr lang="de-CH" baseline="0" dirty="0" err="1" smtClean="0"/>
              <a:t>centers</a:t>
            </a:r>
            <a:r>
              <a:rPr lang="de-CH" baseline="0" dirty="0" smtClean="0"/>
              <a:t> </a:t>
            </a:r>
            <a:r>
              <a:rPr lang="de-CH" baseline="0" dirty="0" err="1" smtClean="0"/>
              <a:t>where</a:t>
            </a:r>
            <a:r>
              <a:rPr lang="de-CH" baseline="0" dirty="0" smtClean="0"/>
              <a:t> </a:t>
            </a:r>
            <a:r>
              <a:rPr lang="de-CH" baseline="0" dirty="0" err="1" smtClean="0"/>
              <a:t>it</a:t>
            </a:r>
            <a:r>
              <a:rPr lang="de-CH" baseline="0" dirty="0" smtClean="0"/>
              <a:t> </a:t>
            </a:r>
            <a:r>
              <a:rPr lang="de-CH" baseline="0" dirty="0" err="1" smtClean="0"/>
              <a:t>is</a:t>
            </a:r>
            <a:r>
              <a:rPr lang="de-CH" baseline="0" dirty="0" smtClean="0"/>
              <a:t> not </a:t>
            </a:r>
            <a:r>
              <a:rPr lang="de-CH" baseline="0" dirty="0" err="1" smtClean="0"/>
              <a:t>always</a:t>
            </a:r>
            <a:r>
              <a:rPr lang="de-CH" baseline="0" dirty="0" smtClean="0"/>
              <a:t> </a:t>
            </a:r>
            <a:r>
              <a:rPr lang="de-CH" baseline="0" dirty="0" err="1" smtClean="0"/>
              <a:t>known</a:t>
            </a:r>
            <a:r>
              <a:rPr lang="de-CH" baseline="0" dirty="0" smtClean="0"/>
              <a:t> </a:t>
            </a:r>
            <a:r>
              <a:rPr lang="de-CH" baseline="0" dirty="0" err="1" smtClean="0"/>
              <a:t>where</a:t>
            </a:r>
            <a:r>
              <a:rPr lang="de-CH" baseline="0" dirty="0" smtClean="0"/>
              <a:t> a </a:t>
            </a:r>
            <a:r>
              <a:rPr lang="de-CH" baseline="0" dirty="0" err="1" smtClean="0"/>
              <a:t>server</a:t>
            </a:r>
            <a:r>
              <a:rPr lang="de-CH" baseline="0" dirty="0" smtClean="0"/>
              <a:t> will </a:t>
            </a:r>
            <a:r>
              <a:rPr lang="de-CH" baseline="0" dirty="0" err="1" smtClean="0"/>
              <a:t>be</a:t>
            </a:r>
            <a:r>
              <a:rPr lang="de-CH" baseline="0" dirty="0" smtClean="0"/>
              <a:t> </a:t>
            </a:r>
            <a:r>
              <a:rPr lang="de-CH" baseline="0" dirty="0" err="1" smtClean="0"/>
              <a:t>installed</a:t>
            </a:r>
            <a:r>
              <a:rPr lang="de-CH" baseline="0" dirty="0" smtClean="0"/>
              <a:t>.</a:t>
            </a:r>
          </a:p>
          <a:p>
            <a:endParaRPr lang="de-CH" baseline="0" dirty="0" smtClean="0"/>
          </a:p>
          <a:p>
            <a:r>
              <a:rPr lang="de-CH" baseline="0" dirty="0" smtClean="0"/>
              <a:t>Boot </a:t>
            </a:r>
            <a:r>
              <a:rPr lang="de-CH" baseline="0" dirty="0" err="1" smtClean="0"/>
              <a:t>new</a:t>
            </a:r>
            <a:r>
              <a:rPr lang="de-CH" baseline="0" dirty="0" smtClean="0"/>
              <a:t> </a:t>
            </a:r>
            <a:r>
              <a:rPr lang="de-CH" baseline="0" dirty="0" err="1" smtClean="0"/>
              <a:t>hardware</a:t>
            </a:r>
            <a:r>
              <a:rPr lang="de-CH" baseline="0" dirty="0" smtClean="0"/>
              <a:t> </a:t>
            </a:r>
            <a:r>
              <a:rPr lang="de-CH" baseline="0" dirty="0" err="1" smtClean="0"/>
              <a:t>without</a:t>
            </a:r>
            <a:r>
              <a:rPr lang="de-CH" baseline="0" dirty="0" smtClean="0"/>
              <a:t> </a:t>
            </a:r>
            <a:r>
              <a:rPr lang="de-CH" baseline="0" dirty="0" err="1" smtClean="0"/>
              <a:t>installing</a:t>
            </a:r>
            <a:r>
              <a:rPr lang="de-CH" baseline="0" dirty="0" smtClean="0"/>
              <a:t> an OS</a:t>
            </a:r>
          </a:p>
          <a:p>
            <a:endParaRPr lang="de-CH" baseline="0" dirty="0" smtClean="0"/>
          </a:p>
          <a:p>
            <a:r>
              <a:rPr lang="de-CH" baseline="0" dirty="0" smtClean="0"/>
              <a:t>Support multiple local images (for different tasks or workloads)  - Demo Environments, Training Environments, etc.</a:t>
            </a:r>
          </a:p>
          <a:p>
            <a:endParaRPr lang="de-CH" baseline="0" dirty="0" smtClean="0"/>
          </a:p>
          <a:p>
            <a:r>
              <a:rPr lang="de-CH" baseline="0" dirty="0" smtClean="0"/>
              <a:t>Host </a:t>
            </a:r>
            <a:r>
              <a:rPr lang="de-CH" baseline="0" dirty="0" err="1" smtClean="0"/>
              <a:t>images</a:t>
            </a:r>
            <a:r>
              <a:rPr lang="de-CH" baseline="0" dirty="0" smtClean="0"/>
              <a:t> </a:t>
            </a:r>
            <a:r>
              <a:rPr lang="de-CH" baseline="0" dirty="0" err="1" smtClean="0"/>
              <a:t>centrally</a:t>
            </a:r>
            <a:r>
              <a:rPr lang="de-CH" baseline="0" dirty="0" smtClean="0"/>
              <a:t> for </a:t>
            </a:r>
            <a:r>
              <a:rPr lang="de-CH" baseline="0" dirty="0" err="1" smtClean="0"/>
              <a:t>copying</a:t>
            </a:r>
            <a:r>
              <a:rPr lang="de-CH" baseline="0" dirty="0" smtClean="0"/>
              <a:t> </a:t>
            </a:r>
            <a:r>
              <a:rPr lang="de-CH" baseline="0" dirty="0" err="1" smtClean="0"/>
              <a:t>where</a:t>
            </a:r>
            <a:r>
              <a:rPr lang="de-CH" baseline="0" dirty="0" smtClean="0"/>
              <a:t> </a:t>
            </a:r>
            <a:r>
              <a:rPr lang="de-CH" baseline="0" dirty="0" err="1" smtClean="0"/>
              <a:t>required</a:t>
            </a:r>
            <a:r>
              <a:rPr lang="de-CH" baseline="0" dirty="0" smtClean="0"/>
              <a:t>. </a:t>
            </a:r>
          </a:p>
          <a:p>
            <a:endParaRPr lang="de-CH" baseline="0" dirty="0" smtClean="0"/>
          </a:p>
          <a:p>
            <a:r>
              <a:rPr lang="de-CH" baseline="0" dirty="0" err="1" smtClean="0"/>
              <a:t>Use</a:t>
            </a:r>
            <a:r>
              <a:rPr lang="de-CH" baseline="0" dirty="0" smtClean="0"/>
              <a:t> Windows Deployment Services (WDS) </a:t>
            </a:r>
            <a:r>
              <a:rPr lang="de-CH" baseline="0" dirty="0" err="1" smtClean="0"/>
              <a:t>to</a:t>
            </a:r>
            <a:r>
              <a:rPr lang="de-CH" baseline="0" dirty="0" smtClean="0"/>
              <a:t> </a:t>
            </a:r>
            <a:r>
              <a:rPr lang="de-CH" baseline="0" dirty="0" err="1" smtClean="0"/>
              <a:t>deploy</a:t>
            </a:r>
            <a:r>
              <a:rPr lang="de-CH" baseline="0" dirty="0" smtClean="0"/>
              <a:t> VHD </a:t>
            </a:r>
            <a:r>
              <a:rPr lang="de-CH" baseline="0" dirty="0" err="1" smtClean="0"/>
              <a:t>images</a:t>
            </a:r>
            <a:r>
              <a:rPr lang="de-CH" baseline="0" dirty="0" smtClean="0"/>
              <a:t> via </a:t>
            </a:r>
            <a:r>
              <a:rPr lang="de-CH" baseline="0" dirty="0" err="1" smtClean="0"/>
              <a:t>network</a:t>
            </a:r>
            <a:r>
              <a:rPr lang="de-CH" baseline="0" dirty="0" smtClean="0"/>
              <a:t> </a:t>
            </a:r>
            <a:r>
              <a:rPr lang="de-CH" baseline="0" dirty="0" err="1" smtClean="0"/>
              <a:t>boot</a:t>
            </a:r>
            <a:r>
              <a:rPr lang="de-CH" baseline="0" dirty="0" smtClean="0"/>
              <a:t> (PF12).</a:t>
            </a:r>
          </a:p>
          <a:p>
            <a:endParaRPr lang="de-CH" baseline="0" dirty="0" smtClean="0"/>
          </a:p>
          <a:p>
            <a:endParaRPr lang="de-CH" baseline="0" dirty="0" smtClean="0"/>
          </a:p>
          <a:p>
            <a:endParaRPr lang="de-CH" baseline="0" dirty="0" smtClean="0"/>
          </a:p>
          <a:p>
            <a:endParaRPr lang="de-CH" baseline="0" dirty="0" smtClean="0"/>
          </a:p>
          <a:p>
            <a:r>
              <a:rPr lang="de-CH" baseline="0" dirty="0" smtClean="0"/>
              <a:t> </a:t>
            </a:r>
          </a:p>
          <a:p>
            <a:endParaRPr lang="de-CH" baseline="0" dirty="0" smtClean="0"/>
          </a:p>
          <a:p>
            <a:r>
              <a:rPr lang="de-CH" baseline="0" dirty="0" smtClean="0"/>
              <a:t> </a:t>
            </a:r>
            <a:endParaRPr lang="de-CH" dirty="0" smtClean="0"/>
          </a:p>
        </p:txBody>
      </p:sp>
      <p:sp>
        <p:nvSpPr>
          <p:cNvPr id="4" name="Slide Number Placeholder 3"/>
          <p:cNvSpPr>
            <a:spLocks noGrp="1"/>
          </p:cNvSpPr>
          <p:nvPr>
            <p:ph type="sldNum" sz="quarter" idx="10"/>
          </p:nvPr>
        </p:nvSpPr>
        <p:spPr/>
        <p:txBody>
          <a:bodyPr/>
          <a:lstStyle/>
          <a:p>
            <a:pPr>
              <a:defRPr/>
            </a:pPr>
            <a:fld id="{E061AA33-5E84-49FC-9876-8D35B2A5E528}" type="slidenum">
              <a:rPr lang="en-US" smtClean="0"/>
              <a:pPr>
                <a:defRPr/>
              </a:pPr>
              <a:t>22</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CH" dirty="0" smtClean="0"/>
              <a:t>Now</a:t>
            </a:r>
            <a:r>
              <a:rPr lang="de-CH" baseline="0" dirty="0" smtClean="0"/>
              <a:t> that we have looked at installing windows to a VHD let‘s look at how to tweak the boot configuration and/or go through manually adding existing VHD‘s to a machine. </a:t>
            </a:r>
          </a:p>
          <a:p>
            <a:endParaRPr lang="de-CH"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de-CH" dirty="0" smtClean="0"/>
              <a:t>You need to make a note of the GUID when you copy.  If you do not, you can obtain</a:t>
            </a:r>
            <a:r>
              <a:rPr lang="de-CH" baseline="0" dirty="0" smtClean="0"/>
              <a:t> it by doing a BCDEDIT alone. If no GUID value is entered for the {current} is assumed and you may just mess up your boot menu all together.  So... Please be careful with this very poerful tool.</a:t>
            </a:r>
          </a:p>
          <a:p>
            <a:endParaRPr lang="de-CH" dirty="0" smtClean="0"/>
          </a:p>
          <a:p>
            <a:r>
              <a:rPr lang="de-CH" dirty="0" smtClean="0"/>
              <a:t>In</a:t>
            </a:r>
            <a:r>
              <a:rPr lang="de-CH" baseline="0" dirty="0" smtClean="0"/>
              <a:t> order to use Boot to VHD you have to have the Windows 7, Windows Server 2008 R2 Boot Manager running on the machine.  If you are running Windows Vista and want to use Boot to VHD to run a Windows 7 vhd on the same machine, you can simply install the boot manager by copying it over from a valid windows 7 installation.</a:t>
            </a:r>
          </a:p>
          <a:p>
            <a:endParaRPr lang="de-CH" dirty="0" smtClean="0"/>
          </a:p>
          <a:p>
            <a:r>
              <a:rPr lang="de-CH" dirty="0" smtClean="0"/>
              <a:t>You can create a vhd using any number</a:t>
            </a:r>
            <a:r>
              <a:rPr lang="de-CH" baseline="0" dirty="0" smtClean="0"/>
              <a:t> of different tools that perform that function</a:t>
            </a:r>
          </a:p>
          <a:p>
            <a:endParaRPr lang="de-CH" baseline="0" dirty="0" smtClean="0"/>
          </a:p>
          <a:p>
            <a:r>
              <a:rPr lang="de-CH" baseline="0" dirty="0" smtClean="0"/>
              <a:t>BCDEdit is a tool that allows you to change the Boot Configuration Data on a Windows 7 boot managed machine.  You can do things like Copy existing entries, edit entries, change the display order, change the timeout, change the default entry, turn on HAL detaction, etc.  I have a bunch of examples of proper syntax here to make it easier for you to get up to speed quickly.  Let‘s take a closer look at BCDEdit by running through a demo.</a:t>
            </a:r>
            <a:endParaRPr lang="de-CH" dirty="0" smtClean="0"/>
          </a:p>
          <a:p>
            <a:r>
              <a:rPr lang="de-CH" dirty="0" smtClean="0"/>
              <a:t> </a:t>
            </a:r>
          </a:p>
        </p:txBody>
      </p:sp>
      <p:sp>
        <p:nvSpPr>
          <p:cNvPr id="4" name="Slide Number Placeholder 3"/>
          <p:cNvSpPr>
            <a:spLocks noGrp="1"/>
          </p:cNvSpPr>
          <p:nvPr>
            <p:ph type="sldNum" sz="quarter" idx="10"/>
          </p:nvPr>
        </p:nvSpPr>
        <p:spPr/>
        <p:txBody>
          <a:bodyPr/>
          <a:lstStyle/>
          <a:p>
            <a:pPr>
              <a:defRPr/>
            </a:pPr>
            <a:fld id="{E061AA33-5E84-49FC-9876-8D35B2A5E528}" type="slidenum">
              <a:rPr lang="en-US" smtClean="0"/>
              <a:pPr>
                <a:defRPr/>
              </a:pPr>
              <a:t>24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DC085-01C1-104B-B9F5-5B4D945073A0}" type="slidenum">
              <a:rPr lang="en-US" smtClean="0"/>
              <a:pPr/>
              <a:t>2</a:t>
            </a:fld>
            <a:endParaRPr lang="en-US"/>
          </a:p>
        </p:txBody>
      </p:sp>
    </p:spTree>
    <p:extLst>
      <p:ext uri="{BB962C8B-B14F-4D97-AF65-F5344CB8AC3E}">
        <p14:creationId xmlns:p14="http://schemas.microsoft.com/office/powerpoint/2010/main" val="26396946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Wouldn’t it be a great feature if you could restore an operating system to its default configuration </a:t>
            </a:r>
          </a:p>
          <a:p>
            <a:r>
              <a:rPr lang="en-US" dirty="0" smtClean="0"/>
              <a:t>within a couple of minutes? This can easily be achieved with the help of VHD differencing disks. </a:t>
            </a:r>
          </a:p>
          <a:p>
            <a:r>
              <a:rPr lang="en-US" dirty="0" smtClean="0"/>
              <a:t>Differencing disk in Hyper-V or Microsoft Virtual PC are in essence the same as with Windows Native </a:t>
            </a:r>
          </a:p>
          <a:p>
            <a:r>
              <a:rPr lang="en-US" dirty="0" smtClean="0"/>
              <a:t>VHD boot. The disk has a parent – child relationship where all new blocks are written to the child disk, </a:t>
            </a:r>
          </a:p>
          <a:p>
            <a:r>
              <a:rPr lang="en-US" dirty="0" smtClean="0"/>
              <a:t>leaving the parent disk to its preconfigured state. This enables the possibility of a quick restore by </a:t>
            </a:r>
          </a:p>
          <a:p>
            <a:r>
              <a:rPr lang="en-US" dirty="0" smtClean="0"/>
              <a:t>replacing the differencing disk and re-enabling the parent – child relationship.</a:t>
            </a:r>
          </a:p>
          <a:p>
            <a:r>
              <a:rPr lang="en-US" dirty="0" smtClean="0"/>
              <a:t>Essentially we will use the same steps as before, create VHD’s, and setup</a:t>
            </a:r>
            <a:r>
              <a:rPr lang="en-US" baseline="0" dirty="0" smtClean="0"/>
              <a:t> the parent </a:t>
            </a:r>
            <a:r>
              <a:rPr lang="en-US" dirty="0" smtClean="0"/>
              <a:t>– child relationship. As the final step we will need to alter the </a:t>
            </a:r>
          </a:p>
          <a:p>
            <a:r>
              <a:rPr lang="en-US" dirty="0" smtClean="0"/>
              <a:t>boot configuration data store to be able to boot off the differencing disks. Use the following </a:t>
            </a:r>
          </a:p>
          <a:p>
            <a:r>
              <a:rPr lang="en-US" dirty="0" smtClean="0"/>
              <a:t>steps to create the VHD’s and setup the relationship. </a:t>
            </a:r>
          </a:p>
        </p:txBody>
      </p:sp>
      <p:sp>
        <p:nvSpPr>
          <p:cNvPr id="4" name="Slide Number Placeholder 3"/>
          <p:cNvSpPr>
            <a:spLocks noGrp="1"/>
          </p:cNvSpPr>
          <p:nvPr>
            <p:ph type="sldNum" sz="quarter" idx="10"/>
          </p:nvPr>
        </p:nvSpPr>
        <p:spPr/>
        <p:txBody>
          <a:bodyPr/>
          <a:lstStyle/>
          <a:p>
            <a:pPr>
              <a:defRPr/>
            </a:pPr>
            <a:fld id="{FBEAEC25-B98B-4B0E-90AD-856CC2FCCE44}" type="slidenum">
              <a:rPr lang="en-GB" smtClean="0"/>
              <a:pPr>
                <a:defRPr/>
              </a:pPr>
              <a:t>27</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Thin Provisioning allows you to not have the </a:t>
            </a:r>
            <a:r>
              <a:rPr lang="en-US" dirty="0" err="1" smtClean="0"/>
              <a:t>vhd</a:t>
            </a:r>
            <a:r>
              <a:rPr lang="en-US" dirty="0" smtClean="0"/>
              <a:t> auto-expand.  However, if the underlying disk</a:t>
            </a:r>
            <a:r>
              <a:rPr lang="en-US" baseline="0" dirty="0" smtClean="0"/>
              <a:t> runs out of space you risk VHD corruption which could destroy your entire VHD.</a:t>
            </a:r>
            <a:endParaRPr lang="en-US" dirty="0"/>
          </a:p>
        </p:txBody>
      </p:sp>
      <p:sp>
        <p:nvSpPr>
          <p:cNvPr id="4" name="Slide Number Placeholder 3"/>
          <p:cNvSpPr>
            <a:spLocks noGrp="1"/>
          </p:cNvSpPr>
          <p:nvPr>
            <p:ph type="sldNum" sz="quarter" idx="10"/>
          </p:nvPr>
        </p:nvSpPr>
        <p:spPr/>
        <p:txBody>
          <a:bodyPr/>
          <a:lstStyle/>
          <a:p>
            <a:pPr>
              <a:defRPr/>
            </a:pPr>
            <a:fld id="{FBEAEC25-B98B-4B0E-90AD-856CC2FCCE44}" type="slidenum">
              <a:rPr lang="en-GB" smtClean="0"/>
              <a:pPr>
                <a:defRPr/>
              </a:pPr>
              <a:t>28</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extLst>
      <p:ext uri="{BB962C8B-B14F-4D97-AF65-F5344CB8AC3E}">
        <p14:creationId xmlns:p14="http://schemas.microsoft.com/office/powerpoint/2010/main" val="9596690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34</a:t>
            </a:fld>
            <a:endParaRPr lang="en-US" dirty="0"/>
          </a:p>
        </p:txBody>
      </p:sp>
    </p:spTree>
    <p:extLst>
      <p:ext uri="{BB962C8B-B14F-4D97-AF65-F5344CB8AC3E}">
        <p14:creationId xmlns:p14="http://schemas.microsoft.com/office/powerpoint/2010/main" val="8507095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8/17/2012 1:00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a:xfrm>
            <a:off x="685800" y="4206179"/>
            <a:ext cx="5486400" cy="4114800"/>
          </a:xfrm>
        </p:spPr>
        <p:txBody>
          <a:bodyPr>
            <a:normAutofit fontScale="92500" lnSpcReduction="10000"/>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smtClean="0"/>
          </a:p>
          <a:p>
            <a:pPr marL="0" marR="0" indent="0" algn="l" defTabSz="914363" rtl="0" eaLnBrk="1" fontAlgn="auto" latinLnBrk="0" hangingPunct="1">
              <a:lnSpc>
                <a:spcPct val="90000"/>
              </a:lnSpc>
              <a:spcBef>
                <a:spcPts val="0"/>
              </a:spcBef>
              <a:spcAft>
                <a:spcPts val="333"/>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C8574E92-81B2-434E-A2B1-FF9884FD7456}"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761263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a:xfrm>
            <a:off x="685800" y="4206179"/>
            <a:ext cx="5486400" cy="4114800"/>
          </a:xfrm>
        </p:spPr>
        <p:txBody>
          <a:bodyPr>
            <a:normAutofit fontScale="92500" lnSpcReduction="10000"/>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b="1" baseline="0" dirty="0" smtClean="0"/>
              <a:t>Understanding SLAT  </a:t>
            </a:r>
            <a:r>
              <a:rPr lang="en-US" sz="900" kern="1200" dirty="0" smtClean="0">
                <a:solidFill>
                  <a:schemeClr val="tx1">
                    <a:alpha val="99000"/>
                  </a:schemeClr>
                </a:solidFill>
                <a:effectLst/>
                <a:latin typeface="Segoe UI" pitchFamily="34" charset="0"/>
                <a:ea typeface="+mn-ea"/>
                <a:cs typeface="+mn-cs"/>
                <a:hlinkClick r:id="rId3" tooltip="http://blogs.msdn.com/b/virtual_pc_guy/archive/2009/11/16/understanding-high-end-video-performance-issues-with-hyper-v.aspx"/>
              </a:rPr>
              <a:t>Understanding High-End Video Performance Issues with Hyper-V</a:t>
            </a:r>
            <a:endParaRPr lang="en-US" dirty="0" smtClean="0"/>
          </a:p>
          <a:p>
            <a:pPr marL="0" marR="0" indent="0" algn="l" defTabSz="914363" rtl="0" eaLnBrk="1" fontAlgn="auto" latinLnBrk="0" hangingPunct="1">
              <a:lnSpc>
                <a:spcPct val="90000"/>
              </a:lnSpc>
              <a:spcBef>
                <a:spcPts val="0"/>
              </a:spcBef>
              <a:spcAft>
                <a:spcPts val="333"/>
              </a:spcAft>
              <a:buClrTx/>
              <a:buSzTx/>
              <a:buFontTx/>
              <a:buNone/>
              <a:tabLst/>
              <a:defRPr/>
            </a:pPr>
            <a:r>
              <a:rPr lang="en-US" b="1" baseline="0" dirty="0" smtClean="0"/>
              <a:t>capable PC’s </a:t>
            </a:r>
            <a:r>
              <a:rPr lang="en-US" sz="900" kern="1200" dirty="0" smtClean="0">
                <a:solidFill>
                  <a:schemeClr val="tx1">
                    <a:alpha val="99000"/>
                  </a:schemeClr>
                </a:solidFill>
                <a:effectLst/>
                <a:latin typeface="Segoe UI" pitchFamily="34" charset="0"/>
                <a:ea typeface="+mn-ea"/>
                <a:cs typeface="+mn-cs"/>
                <a:hlinkClick r:id="rId4" tooltip="http://social.technet.microsoft.com/wiki/contents/articles/1401.hyper-v-list-of-slat-capable-cpus-for-hosts.aspx"/>
              </a:rPr>
              <a:t>http://social.technet.microsoft.com/wiki/contents/articles/1401.hyper-v-list-of-slat-capable-cpus-for-hosts.aspx</a:t>
            </a:r>
            <a:endParaRPr lang="en-US" sz="900" kern="1200" dirty="0" smtClean="0">
              <a:solidFill>
                <a:schemeClr val="tx1">
                  <a:alpha val="99000"/>
                </a:schemeClr>
              </a:solidFill>
              <a:effectLst/>
              <a:latin typeface="Segoe UI" pitchFamily="34" charset="0"/>
              <a:ea typeface="+mn-ea"/>
              <a:cs typeface="+mn-cs"/>
            </a:endParaRPr>
          </a:p>
          <a:p>
            <a:pPr marL="0" marR="0" indent="0" algn="l" defTabSz="914363" rtl="0" eaLnBrk="1" fontAlgn="auto" latinLnBrk="0" hangingPunct="1">
              <a:lnSpc>
                <a:spcPct val="90000"/>
              </a:lnSpc>
              <a:spcBef>
                <a:spcPts val="0"/>
              </a:spcBef>
              <a:spcAft>
                <a:spcPts val="333"/>
              </a:spcAft>
              <a:buClrTx/>
              <a:buSzTx/>
              <a:buFontTx/>
              <a:buNone/>
              <a:tabLst/>
              <a:defRPr/>
            </a:pPr>
            <a:r>
              <a:rPr lang="en-US" dirty="0" smtClean="0"/>
              <a:t>Upgrades to this version from Windows Server 2008 and Windows Server 2008 R2 are supported. However, only upgrades from the same server edition are supported. You will not be able to upgrade to subsequent releases from this release</a:t>
            </a:r>
          </a:p>
          <a:p>
            <a:pPr marL="0" marR="0" indent="0" algn="l" defTabSz="914363" rtl="0" eaLnBrk="1" fontAlgn="auto" latinLnBrk="0" hangingPunct="1">
              <a:lnSpc>
                <a:spcPct val="90000"/>
              </a:lnSpc>
              <a:spcBef>
                <a:spcPts val="0"/>
              </a:spcBef>
              <a:spcAft>
                <a:spcPts val="333"/>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C8574E92-81B2-434E-A2B1-FF9884FD7456}"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761263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endParaRPr lang="en-US" dirty="0"/>
          </a:p>
        </p:txBody>
      </p:sp>
      <p:sp>
        <p:nvSpPr>
          <p:cNvPr id="4" name="Slide Number Placeholder 3"/>
          <p:cNvSpPr>
            <a:spLocks noGrp="1"/>
          </p:cNvSpPr>
          <p:nvPr>
            <p:ph type="sldNum" sz="quarter" idx="10"/>
          </p:nvPr>
        </p:nvSpPr>
        <p:spPr/>
        <p:txBody>
          <a:bodyPr/>
          <a:lstStyle/>
          <a:p>
            <a:fld id="{3F43CFC5-4D67-44AA-B864-C70CD58A43BF}" type="slidenum">
              <a:rPr lang="en-US" smtClean="0"/>
              <a:t>8</a:t>
            </a:fld>
            <a:endParaRPr lang="en-US"/>
          </a:p>
        </p:txBody>
      </p:sp>
    </p:spTree>
    <p:extLst>
      <p:ext uri="{BB962C8B-B14F-4D97-AF65-F5344CB8AC3E}">
        <p14:creationId xmlns:p14="http://schemas.microsoft.com/office/powerpoint/2010/main" val="3575773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1" dirty="0" smtClean="0"/>
              <a:t>http://blogs.msdn.com/b/b8/archive/2011/09/07/bringing-hyper-v-to-windows-8.aspx</a:t>
            </a:r>
          </a:p>
          <a:p>
            <a:endParaRPr lang="en-US" b="1" dirty="0" smtClean="0"/>
          </a:p>
          <a:p>
            <a:endParaRPr lang="en-US" b="1" dirty="0" smtClean="0"/>
          </a:p>
          <a:p>
            <a:r>
              <a:rPr lang="en-US" b="1" dirty="0" smtClean="0"/>
              <a:t>An introduction to Hyper-V</a:t>
            </a:r>
          </a:p>
          <a:p>
            <a:r>
              <a:rPr lang="en-US" dirty="0" smtClean="0"/>
              <a:t>Hyper-V requires a 64-bit system that has Second Level Address Translation (SLAT). SLAT is a feature present in the current generation of 64-bit processors by Intel &amp; AMD. You’ll also need a 64-bit version of Windows 8, and at least 4GB of RAM. Hyper-V does support creation of both 32-bit and 64-bit operating systems in the VMs.</a:t>
            </a:r>
          </a:p>
          <a:p>
            <a:r>
              <a:rPr lang="en-US" dirty="0" smtClean="0"/>
              <a:t>Hyper-V’s dynamic memory allows memory needed by the VM to be allocated and de-allocated dynamically (you specify a minimum and maximum) and share unused memory between VMs. You can run 3 or 4 VMs on a machine that has 4GB of RAM but you will need more RAM for 5 or more VMs. On the other end of the spectrum, you can also create large VMs with 32 processors and 512GB RAM.</a:t>
            </a:r>
          </a:p>
          <a:p>
            <a:r>
              <a:rPr lang="en-US" dirty="0" smtClean="0"/>
              <a:t>As for user experience with VMs, Windows provides two mechanisms to peek into the Virtual Machine: the VM Console and the Remote Desktop Connection.</a:t>
            </a:r>
          </a:p>
          <a:p>
            <a:r>
              <a:rPr lang="en-US" dirty="0" smtClean="0"/>
              <a:t>The VM Console (also known as </a:t>
            </a:r>
            <a:r>
              <a:rPr lang="en-US" dirty="0" err="1" smtClean="0"/>
              <a:t>VMConnect</a:t>
            </a:r>
            <a:r>
              <a:rPr lang="en-US" dirty="0" smtClean="0"/>
              <a:t>) is a console view of the VM. It provides a single monitor view of the VM with resolution up to 1600x1200 in 32-bit color. This console provides you with the ability to view the VM’s booting process.</a:t>
            </a:r>
          </a:p>
          <a:p>
            <a:r>
              <a:rPr lang="en-US" dirty="0" smtClean="0"/>
              <a:t>For a richer experience, you can connect to the VM using the Remote Desktop Connection (RDC). With RDC, the VM takes advantage of capabilities present on your physical PC. For example, if you have multiple monitors, then the VM can show its graphics on all these monitors. Similarly, if you have a multipoint touch-enabled interface on your PC, then the VM can use this interface to give you a touch experience. The VM also has full multimedia capability by leveraging the physical system’s speakers and microphone. The Root OS (i.e. the main Windows OS that’s managing the VMs) can also share its clipboard and folders with the VMs. And finally, with RDC, you can also attach any USB device directly to the VM.</a:t>
            </a:r>
          </a:p>
          <a:p>
            <a:r>
              <a:rPr lang="en-US" dirty="0" smtClean="0"/>
              <a:t>For storage,</a:t>
            </a:r>
            <a:r>
              <a:rPr lang="en-US" b="1" dirty="0" smtClean="0"/>
              <a:t> </a:t>
            </a:r>
            <a:r>
              <a:rPr lang="en-US" dirty="0" smtClean="0"/>
              <a:t>you can add multiple hard disks to the IDE or SCSI controllers available in the VM. You can use Virtual Hard Disks (.VHD or .VHDX files) or actual disks that you pass directly through to the virtual machine. VHDs can also reside on a remote file server, making it easy to maintain and share a common set of predefined VHDs across a team.</a:t>
            </a:r>
          </a:p>
          <a:p>
            <a:r>
              <a:rPr lang="en-US" dirty="0" smtClean="0"/>
              <a:t>Hyper-V’s “Live Storage Move” capability helps your VMs to be fairly independent of the underlying storage. With this, you could move the VM’s storage from one local drive to another, to a USB stick, or to a remote file share without needing to stop your VM. I’ve found this feature to be quite handy for fast deployments: when I need a VM quickly, I start one from a VM library maintained on a file share and then move the VM’s storage to my local drive.</a:t>
            </a:r>
          </a:p>
          <a:p>
            <a:r>
              <a:rPr lang="en-US" dirty="0" smtClean="0"/>
              <a:t>Another great feature of Hyper-V is the ability to take </a:t>
            </a:r>
            <a:r>
              <a:rPr lang="en-US" i="1" dirty="0" smtClean="0"/>
              <a:t>snapshots</a:t>
            </a:r>
            <a:r>
              <a:rPr lang="en-US" dirty="0" smtClean="0"/>
              <a:t> of a virtual machine while it is running. A snapshot saves everything about the virtual machine allowing you to go back to a previous point in time in the life of a VM, and is a great tool when trying to debug tricky problems. At the same time, Hyper-V virtual machines have all of the manageability benefits of Windows. Windows Update can patch Hyper-V components, so you don’t need to set up additional maintenance processes. And Windows has all the same inherent capabilities with Hyper-V installed.</a:t>
            </a:r>
          </a:p>
          <a:p>
            <a:r>
              <a:rPr lang="en-US" dirty="0" smtClean="0"/>
              <a:t>Having said this, using virtualization has its limitations. Features or applications that depend on specific hardware will not work well in a VM. For example, Windows </a:t>
            </a:r>
            <a:r>
              <a:rPr lang="en-US" dirty="0" err="1" smtClean="0"/>
              <a:t>BitLocker</a:t>
            </a:r>
            <a:r>
              <a:rPr lang="en-US" dirty="0" smtClean="0"/>
              <a:t> and Measured Boot, which rely on TPM (Trusted Platform Module), might not function properly in a VM, and games or applications that require processing with GPUs (without providing software fallback) might not work well either. Also, applications relying on sub 10ms timers, i.e. latency-sensitive high-precision apps such as live music mixing apps, etc. could have issues running in a VM. The root OS is also running on top of the Hyper-V virtualization layer, but it is special in that it has direct access to all the hardware. This is why applications with special hardware requirements continue to work unhindered in the root OS but latency-sensitive, high-precision apps could still have issues running in the root OS.</a:t>
            </a:r>
          </a:p>
          <a:p>
            <a:r>
              <a:rPr lang="en-US" dirty="0" smtClean="0"/>
              <a:t>As a reminder, you will still need to license any operating systems you use in the VMs.</a:t>
            </a: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2454252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43CFC5-4D67-44AA-B864-C70CD58A43BF}" type="slidenum">
              <a:rPr lang="en-US" smtClean="0"/>
              <a:t>10</a:t>
            </a:fld>
            <a:endParaRPr lang="en-US" dirty="0"/>
          </a:p>
        </p:txBody>
      </p:sp>
    </p:spTree>
    <p:extLst>
      <p:ext uri="{BB962C8B-B14F-4D97-AF65-F5344CB8AC3E}">
        <p14:creationId xmlns:p14="http://schemas.microsoft.com/office/powerpoint/2010/main" val="2576406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endParaRPr lang="en-US" dirty="0"/>
          </a:p>
        </p:txBody>
      </p:sp>
      <p:sp>
        <p:nvSpPr>
          <p:cNvPr id="4" name="Slide Number Placeholder 3"/>
          <p:cNvSpPr>
            <a:spLocks noGrp="1"/>
          </p:cNvSpPr>
          <p:nvPr>
            <p:ph type="sldNum" sz="quarter" idx="10"/>
          </p:nvPr>
        </p:nvSpPr>
        <p:spPr/>
        <p:txBody>
          <a:bodyPr/>
          <a:lstStyle/>
          <a:p>
            <a:fld id="{3F43CFC5-4D67-44AA-B864-C70CD58A43BF}" type="slidenum">
              <a:rPr lang="en-US" smtClean="0"/>
              <a:t>11</a:t>
            </a:fld>
            <a:endParaRPr lang="en-US"/>
          </a:p>
        </p:txBody>
      </p:sp>
    </p:spTree>
    <p:extLst>
      <p:ext uri="{BB962C8B-B14F-4D97-AF65-F5344CB8AC3E}">
        <p14:creationId xmlns:p14="http://schemas.microsoft.com/office/powerpoint/2010/main" val="3575773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43CFC5-4D67-44AA-B864-C70CD58A43BF}" type="slidenum">
              <a:rPr lang="en-US" smtClean="0"/>
              <a:t>12</a:t>
            </a:fld>
            <a:endParaRPr lang="en-US" dirty="0"/>
          </a:p>
        </p:txBody>
      </p:sp>
    </p:spTree>
    <p:extLst>
      <p:ext uri="{BB962C8B-B14F-4D97-AF65-F5344CB8AC3E}">
        <p14:creationId xmlns:p14="http://schemas.microsoft.com/office/powerpoint/2010/main" val="11150651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Content Placeholder 5"/>
          <p:cNvSpPr>
            <a:spLocks noGrp="1"/>
          </p:cNvSpPr>
          <p:nvPr>
            <p:ph sz="quarter" idx="10" hasCustomPrompt="1"/>
          </p:nvPr>
        </p:nvSpPr>
        <p:spPr>
          <a:xfrm>
            <a:off x="518192" y="228600"/>
            <a:ext cx="1485898" cy="249299"/>
          </a:xfrm>
        </p:spPr>
        <p:txBody>
          <a:bodyPr/>
          <a:lstStyle>
            <a:lvl1pPr marL="0" indent="0">
              <a:buNone/>
              <a:defRPr sz="1800" baseline="0"/>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72694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ustom Layout">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a:p>
        </p:txBody>
      </p:sp>
    </p:spTree>
    <p:extLst>
      <p:ext uri="{BB962C8B-B14F-4D97-AF65-F5344CB8AC3E}">
        <p14:creationId xmlns:p14="http://schemas.microsoft.com/office/powerpoint/2010/main" val="1269723209"/>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3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507868" y="228600"/>
            <a:ext cx="11477810" cy="609600"/>
          </a:xfrm>
        </p:spPr>
        <p:txBody>
          <a:bodyPr anchor="t" anchorCtr="0">
            <a:noAutofit/>
          </a:bodyPr>
          <a:lstStyle>
            <a:lvl1pPr marL="0" indent="0" algn="l" defTabSz="914363" rtl="0" eaLnBrk="1" latinLnBrk="0" hangingPunct="1">
              <a:lnSpc>
                <a:spcPct val="90000"/>
              </a:lnSpc>
              <a:spcBef>
                <a:spcPct val="0"/>
              </a:spcBef>
              <a:buNone/>
              <a:defRPr lang="en-US" sz="4400" b="0" kern="1200" cap="none" spc="-150" dirty="0">
                <a:ln w="3175">
                  <a:noFill/>
                </a:ln>
                <a:gradFill flip="none" rotWithShape="1">
                  <a:gsLst>
                    <a:gs pos="0">
                      <a:srgbClr val="FFFFB9"/>
                    </a:gs>
                    <a:gs pos="36000">
                      <a:srgbClr val="FFFF99"/>
                    </a:gs>
                    <a:gs pos="86000">
                      <a:srgbClr val="F8801C"/>
                    </a:gs>
                  </a:gsLst>
                  <a:lin ang="5400000" scaled="1"/>
                  <a:tileRect/>
                </a:gradFill>
                <a:effectLst>
                  <a:outerShdw blurRad="50800" dist="38100" dir="2700000" algn="tl" rotWithShape="0">
                    <a:prstClr val="black">
                      <a:alpha val="40000"/>
                    </a:prstClr>
                  </a:outerShdw>
                </a:effectLst>
                <a:latin typeface="Segoe Semibold"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507867" y="1066800"/>
            <a:ext cx="11498971"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67119" y="6492876"/>
            <a:ext cx="1058058" cy="365125"/>
          </a:xfrm>
          <a:prstGeom prst="rect">
            <a:avLst/>
          </a:prstGeom>
        </p:spPr>
        <p:txBody>
          <a:bodyPr/>
          <a:lstStyle/>
          <a:p>
            <a:pPr algn="l" rtl="0"/>
            <a:fld id="{418787BF-1BFD-4EE4-9CBE-EED0BC8BBE85}" type="datetime1">
              <a:rPr lang="en-US" sz="800" kern="1200" smtClean="0">
                <a:solidFill>
                  <a:prstClr val="white"/>
                </a:solidFill>
                <a:latin typeface="Segoe" pitchFamily="34" charset="0"/>
                <a:ea typeface="+mn-ea"/>
                <a:cs typeface="+mn-cs"/>
              </a:rPr>
              <a:pPr algn="l" rtl="0"/>
              <a:t>8/17/2012</a:t>
            </a:fld>
            <a:endParaRPr lang="en-US" sz="800" kern="1200" dirty="0">
              <a:solidFill>
                <a:prstClr val="white"/>
              </a:solidFill>
              <a:latin typeface="Segoe" pitchFamily="34" charset="0"/>
              <a:ea typeface="+mn-ea"/>
              <a:cs typeface="+mn-cs"/>
            </a:endParaRPr>
          </a:p>
        </p:txBody>
      </p:sp>
      <p:sp>
        <p:nvSpPr>
          <p:cNvPr id="5" name="Footer Placeholder 4"/>
          <p:cNvSpPr>
            <a:spLocks noGrp="1"/>
          </p:cNvSpPr>
          <p:nvPr>
            <p:ph type="ftr" sz="quarter" idx="11"/>
          </p:nvPr>
        </p:nvSpPr>
        <p:spPr>
          <a:xfrm>
            <a:off x="7922736" y="6492876"/>
            <a:ext cx="3859795" cy="365125"/>
          </a:xfrm>
          <a:prstGeom prst="rect">
            <a:avLst/>
          </a:prstGeom>
        </p:spPr>
        <p:txBody>
          <a:bodyPr/>
          <a:lstStyle/>
          <a:p>
            <a:pPr algn="r" rtl="0"/>
            <a:endParaRPr lang="en-US" sz="800" kern="1200" dirty="0">
              <a:solidFill>
                <a:prstClr val="white"/>
              </a:solidFill>
              <a:latin typeface="Segoe" pitchFamily="34" charset="0"/>
              <a:ea typeface="+mn-ea"/>
              <a:cs typeface="+mn-cs"/>
            </a:endParaRPr>
          </a:p>
        </p:txBody>
      </p:sp>
      <p:sp>
        <p:nvSpPr>
          <p:cNvPr id="6" name="Slide Number Placeholder 5"/>
          <p:cNvSpPr>
            <a:spLocks noGrp="1"/>
          </p:cNvSpPr>
          <p:nvPr>
            <p:ph type="sldNum" sz="quarter" idx="12"/>
          </p:nvPr>
        </p:nvSpPr>
        <p:spPr>
          <a:xfrm>
            <a:off x="1625177" y="6492876"/>
            <a:ext cx="2844059" cy="365125"/>
          </a:xfrm>
          <a:prstGeom prst="rect">
            <a:avLst/>
          </a:prstGeom>
        </p:spPr>
        <p:txBody>
          <a:bodyPr/>
          <a:lstStyle/>
          <a:p>
            <a:pPr algn="l" rtl="0"/>
            <a:r>
              <a:rPr lang="en-US" sz="800" kern="1200" dirty="0">
                <a:solidFill>
                  <a:prstClr val="white"/>
                </a:solidFill>
                <a:latin typeface="Segoe" pitchFamily="34" charset="0"/>
                <a:ea typeface="+mn-ea"/>
                <a:cs typeface="+mn-cs"/>
              </a:rPr>
              <a:t>Slide </a:t>
            </a:r>
            <a:fld id="{20125A74-2498-489C-8558-473622EDAADF}" type="slidenum">
              <a:rPr lang="en-US" sz="800" kern="1200">
                <a:solidFill>
                  <a:prstClr val="white"/>
                </a:solidFill>
                <a:latin typeface="Segoe" pitchFamily="34" charset="0"/>
                <a:ea typeface="+mn-ea"/>
                <a:cs typeface="+mn-cs"/>
              </a:rPr>
              <a:pPr algn="l" rtl="0"/>
              <a:t>‹#›</a:t>
            </a:fld>
            <a:endParaRPr lang="en-US" sz="800" kern="1200" dirty="0">
              <a:solidFill>
                <a:prstClr val="white"/>
              </a:solidFill>
              <a:latin typeface="Segoe" pitchFamily="34" charset="0"/>
              <a:ea typeface="+mn-ea"/>
              <a:cs typeface="+mn-cs"/>
            </a:endParaRPr>
          </a:p>
        </p:txBody>
      </p:sp>
    </p:spTree>
    <p:extLst>
      <p:ext uri="{BB962C8B-B14F-4D97-AF65-F5344CB8AC3E}">
        <p14:creationId xmlns:p14="http://schemas.microsoft.com/office/powerpoint/2010/main" val="272935506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Rectangle 1"/>
          <p:cNvSpPr>
            <a:spLocks noGrp="1"/>
          </p:cNvSpPr>
          <p:nvPr>
            <p:ph type="title"/>
          </p:nvPr>
        </p:nvSpPr>
        <p:spPr/>
        <p:txBody>
          <a:bodyPr rtlCol="0">
            <a:normAutofit/>
          </a:bodyPr>
          <a:lstStyle>
            <a:lvl1pPr algn="l">
              <a:defRPr sz="2800">
                <a:solidFill>
                  <a:schemeClr val="bg1"/>
                </a:solidFill>
              </a:defRPr>
            </a:lvl1pPr>
          </a:lstStyle>
          <a:p>
            <a:r>
              <a:rPr lang="en-US" dirty="0" smtClean="0"/>
              <a:t>Click to edit Master title style</a:t>
            </a:r>
            <a:endParaRPr lang="en-GB" dirty="0"/>
          </a:p>
        </p:txBody>
      </p:sp>
      <p:sp>
        <p:nvSpPr>
          <p:cNvPr id="3" name="Rectangle 2"/>
          <p:cNvSpPr>
            <a:spLocks noGrp="1"/>
          </p:cNvSpPr>
          <p:nvPr>
            <p:ph type="body" idx="1"/>
          </p:nvPr>
        </p:nvSpPr>
        <p:spPr>
          <a:xfrm>
            <a:off x="519113" y="1447800"/>
            <a:ext cx="11149012" cy="917174"/>
          </a:xfrm>
        </p:spPr>
        <p:txBody>
          <a:bodyPr rtlCol="0"/>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225568198"/>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8834544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424182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Purple Tile"/>
          <p:cNvGrpSpPr/>
          <p:nvPr userDrawn="1"/>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5742311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6340796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6403941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723" r:id="rId3"/>
    <p:sldLayoutId id="2147483724" r:id="rId4"/>
    <p:sldLayoutId id="2147483725" r:id="rId5"/>
    <p:sldLayoutId id="2147483726" r:id="rId6"/>
    <p:sldLayoutId id="2147483727" r:id="rId7"/>
    <p:sldLayoutId id="2147483696" r:id="rId8"/>
    <p:sldLayoutId id="2147483697" r:id="rId9"/>
    <p:sldLayoutId id="2147483698" r:id="rId10"/>
    <p:sldLayoutId id="2147483699" r:id="rId11"/>
    <p:sldLayoutId id="2147483700" r:id="rId12"/>
    <p:sldLayoutId id="2147483701" r:id="rId13"/>
    <p:sldLayoutId id="2147483702" r:id="rId14"/>
    <p:sldLayoutId id="2147483722" r:id="rId15"/>
    <p:sldLayoutId id="2147483703" r:id="rId16"/>
    <p:sldLayoutId id="2147483704" r:id="rId17"/>
    <p:sldLayoutId id="2147483730" r:id="rId18"/>
    <p:sldLayoutId id="2147483731" r:id="rId19"/>
    <p:sldLayoutId id="2147483732" r:id="rId20"/>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tx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solidFill>
            <a:schemeClr val="tx1">
              <a:alpha val="99000"/>
            </a:schemeClr>
          </a:soli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solidFill>
            <a:schemeClr val="tx1">
              <a:alpha val="99000"/>
            </a:schemeClr>
          </a:soli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hyperlink" Target="http://technet.microsoft.com/en-us/library/dd349334(WS.10).aspx" TargetMode="External"/><Relationship Id="rId2" Type="http://schemas.openxmlformats.org/officeDocument/2006/relationships/hyperlink" Target="http://technet.microsoft.com/en-us/library/dd979534(WS.10).aspx" TargetMode="External"/><Relationship Id="rId1" Type="http://schemas.openxmlformats.org/officeDocument/2006/relationships/slideLayout" Target="../slideLayouts/slideLayout9.xml"/><Relationship Id="rId6" Type="http://schemas.openxmlformats.org/officeDocument/2006/relationships/hyperlink" Target="http://code.msdn.microsoft.com/wim2vhd" TargetMode="External"/><Relationship Id="rId5" Type="http://schemas.openxmlformats.org/officeDocument/2006/relationships/hyperlink" Target="http://technet.microsoft.com/en-us/library/dd744386(WS.10).aspx" TargetMode="External"/><Relationship Id="rId4" Type="http://schemas.openxmlformats.org/officeDocument/2006/relationships/hyperlink" Target="http://technet.microsoft.com/en-us/library/dd440864(WS.10).asp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8" Type="http://schemas.openxmlformats.org/officeDocument/2006/relationships/hyperlink" Target="http://go.microsoft.com/fwlink/?LinkId=155340" TargetMode="External"/><Relationship Id="rId3" Type="http://schemas.openxmlformats.org/officeDocument/2006/relationships/hyperlink" Target="http://go.microsoft.com/fwlink/?LinkId=128458" TargetMode="External"/><Relationship Id="rId7" Type="http://schemas.openxmlformats.org/officeDocument/2006/relationships/hyperlink" Target="http://go.microsoft.com/fwlink/?LinkId=155027" TargetMode="External"/><Relationship Id="rId2" Type="http://schemas.openxmlformats.org/officeDocument/2006/relationships/hyperlink" Target="http://technet.microsoft.com/en-us/library/dd979532(WS.10).aspx" TargetMode="External"/><Relationship Id="rId1" Type="http://schemas.openxmlformats.org/officeDocument/2006/relationships/slideLayout" Target="../slideLayouts/slideLayout20.xml"/><Relationship Id="rId6" Type="http://schemas.openxmlformats.org/officeDocument/2006/relationships/hyperlink" Target="http://go.microsoft.com/fwlink/?LinkId=155029" TargetMode="External"/><Relationship Id="rId5" Type="http://schemas.openxmlformats.org/officeDocument/2006/relationships/hyperlink" Target="http://go.microsoft.com/fwlink/?LinkID=155166" TargetMode="External"/><Relationship Id="rId4" Type="http://schemas.openxmlformats.org/officeDocument/2006/relationships/hyperlink" Target="http://go.microsoft.com/fwlink/?LinkId=128459"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22.png"/><Relationship Id="rId5" Type="http://schemas.openxmlformats.org/officeDocument/2006/relationships/hyperlink" Target="http://www.microsoft.com/sqlserverlabs" TargetMode="External"/><Relationship Id="rId4" Type="http://schemas.openxmlformats.org/officeDocument/2006/relationships/image" Target="../media/image2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8" Type="http://schemas.openxmlformats.org/officeDocument/2006/relationships/hyperlink" Target="http://www.microsoft.com/learning" TargetMode="External"/><Relationship Id="rId13"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25.png"/><Relationship Id="rId12" Type="http://schemas.openxmlformats.org/officeDocument/2006/relationships/hyperlink" Target="http://microsoft.com/msdn" TargetMode="External"/><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24.emf"/><Relationship Id="rId11" Type="http://schemas.microsoft.com/office/2007/relationships/hdphoto" Target="../media/hdphoto2.wdp"/><Relationship Id="rId5" Type="http://schemas.openxmlformats.org/officeDocument/2006/relationships/hyperlink" Target="http://northamerica.msteched.com/" TargetMode="External"/><Relationship Id="rId10" Type="http://schemas.openxmlformats.org/officeDocument/2006/relationships/image" Target="../media/image26.png"/><Relationship Id="rId4" Type="http://schemas.microsoft.com/office/2007/relationships/hdphoto" Target="../media/hdphoto1.wdp"/><Relationship Id="rId9" Type="http://schemas.openxmlformats.org/officeDocument/2006/relationships/hyperlink" Target="http://microsoft.com/technet"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hyperlink" Target="http://support.amd.com/us/kbarticles/Pages/GPU120AMDRVICPUsHyperVWin8.aspx" TargetMode="Externa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519112" y="228600"/>
            <a:ext cx="11149013" cy="1218795"/>
          </a:xfrm>
        </p:spPr>
        <p:txBody>
          <a:bodyPr/>
          <a:lstStyle/>
          <a:p>
            <a:r>
              <a:rPr lang="en-US" dirty="0" smtClean="0"/>
              <a:t>Windows Server 2012 or Windows 8 Installation</a:t>
            </a:r>
            <a:endParaRPr lang="en-US" dirty="0"/>
          </a:p>
        </p:txBody>
      </p:sp>
      <p:sp>
        <p:nvSpPr>
          <p:cNvPr id="5" name="Text Placeholder 4"/>
          <p:cNvSpPr>
            <a:spLocks noGrp="1"/>
          </p:cNvSpPr>
          <p:nvPr>
            <p:ph type="body" sz="quarter" idx="10"/>
          </p:nvPr>
        </p:nvSpPr>
        <p:spPr>
          <a:xfrm>
            <a:off x="519112" y="1447799"/>
            <a:ext cx="11149013" cy="443198"/>
          </a:xfrm>
        </p:spPr>
        <p:txBody>
          <a:bodyPr/>
          <a:lstStyle/>
          <a:p>
            <a:pPr marL="0" indent="0">
              <a:buNone/>
            </a:pPr>
            <a:endParaRPr lang="en-US" dirty="0"/>
          </a:p>
        </p:txBody>
      </p:sp>
    </p:spTree>
    <p:extLst>
      <p:ext uri="{BB962C8B-B14F-4D97-AF65-F5344CB8AC3E}">
        <p14:creationId xmlns:p14="http://schemas.microsoft.com/office/powerpoint/2010/main" val="3038011573"/>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Hyper-V Role</a:t>
            </a:r>
            <a:endParaRPr lang="en-US" dirty="0"/>
          </a:p>
        </p:txBody>
      </p:sp>
      <p:sp>
        <p:nvSpPr>
          <p:cNvPr id="3" name="Slide Number Placeholder 2"/>
          <p:cNvSpPr>
            <a:spLocks noGrp="1"/>
          </p:cNvSpPr>
          <p:nvPr>
            <p:ph type="sldNum" sz="quarter" idx="4294967295"/>
          </p:nvPr>
        </p:nvSpPr>
        <p:spPr>
          <a:xfrm>
            <a:off x="0" y="6377517"/>
            <a:ext cx="2844059" cy="364067"/>
          </a:xfrm>
          <a:prstGeom prst="rect">
            <a:avLst/>
          </a:prstGeom>
        </p:spPr>
        <p:txBody>
          <a:bodyPr lIns="121899" tIns="60949" rIns="121899" bIns="60949"/>
          <a:lstStyle/>
          <a:p>
            <a:fld id="{E6080E77-FDF4-4DF0-AE47-B9099DA67ABA}" type="slidenum">
              <a:rPr lang="en-US" smtClean="0"/>
              <a:t>10</a:t>
            </a:fld>
            <a:endParaRPr 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34620" y="1360821"/>
            <a:ext cx="7211720" cy="5322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247" y="1862222"/>
            <a:ext cx="11039052" cy="390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789692" y="685801"/>
            <a:ext cx="5992839" cy="415498"/>
          </a:xfrm>
          <a:prstGeom prst="rect">
            <a:avLst/>
          </a:prstGeom>
          <a:noFill/>
        </p:spPr>
        <p:txBody>
          <a:bodyPr wrap="square" lIns="0" tIns="0" rIns="0" bIns="0" rtlCol="0">
            <a:spAutoFit/>
          </a:bodyPr>
          <a:lstStyle/>
          <a:p>
            <a:r>
              <a:rPr lang="en-US" sz="2700" dirty="0">
                <a:latin typeface="Segoe UI Light" pitchFamily="34" charset="0"/>
              </a:rPr>
              <a:t>One checkbox followed by two reboots</a:t>
            </a:r>
          </a:p>
        </p:txBody>
      </p:sp>
    </p:spTree>
    <p:extLst>
      <p:ext uri="{BB962C8B-B14F-4D97-AF65-F5344CB8AC3E}">
        <p14:creationId xmlns:p14="http://schemas.microsoft.com/office/powerpoint/2010/main" val="12359599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Network Adapter</a:t>
            </a:r>
            <a:endParaRPr lang="en-US" dirty="0"/>
          </a:p>
        </p:txBody>
      </p:sp>
      <p:sp>
        <p:nvSpPr>
          <p:cNvPr id="3" name="Slide Number Placeholder 2"/>
          <p:cNvSpPr>
            <a:spLocks noGrp="1"/>
          </p:cNvSpPr>
          <p:nvPr>
            <p:ph type="sldNum" sz="quarter" idx="4294967295"/>
          </p:nvPr>
        </p:nvSpPr>
        <p:spPr>
          <a:xfrm>
            <a:off x="101574" y="6376459"/>
            <a:ext cx="2844059" cy="366183"/>
          </a:xfrm>
          <a:prstGeom prst="rect">
            <a:avLst/>
          </a:prstGeom>
        </p:spPr>
        <p:txBody>
          <a:bodyPr lIns="121899" tIns="60949" rIns="121899" bIns="60949"/>
          <a:lstStyle/>
          <a:p>
            <a:fld id="{E6080E77-FDF4-4DF0-AE47-B9099DA67ABA}" type="slidenum">
              <a:rPr lang="en-US" smtClean="0"/>
              <a:t>11</a:t>
            </a:fld>
            <a:endParaRPr lang="en-US" dirty="0"/>
          </a:p>
        </p:txBody>
      </p:sp>
      <p:sp>
        <p:nvSpPr>
          <p:cNvPr id="4" name="Rectangle 3"/>
          <p:cNvSpPr/>
          <p:nvPr/>
        </p:nvSpPr>
        <p:spPr bwMode="auto">
          <a:xfrm>
            <a:off x="2133044" y="1581149"/>
            <a:ext cx="2031471" cy="2032000"/>
          </a:xfrm>
          <a:prstGeom prst="rect">
            <a:avLst/>
          </a:prstGeom>
          <a:solidFill>
            <a:srgbClr val="0071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899" tIns="60949" rIns="60949" bIns="121899" numCol="1" spcCol="0" rtlCol="0" fromWordArt="0" anchor="b" anchorCtr="0" forceAA="0" compatLnSpc="1">
            <a:prstTxWarp prst="textNoShape">
              <a:avLst/>
            </a:prstTxWarp>
            <a:noAutofit/>
          </a:bodyPr>
          <a:lstStyle/>
          <a:p>
            <a:pPr defTabSz="1218585" fontAlgn="base">
              <a:spcBef>
                <a:spcPct val="0"/>
              </a:spcBef>
              <a:spcAft>
                <a:spcPct val="0"/>
              </a:spcAft>
            </a:pPr>
            <a:r>
              <a:rPr lang="en-US" sz="3700" spc="-67" dirty="0">
                <a:gradFill>
                  <a:gsLst>
                    <a:gs pos="0">
                      <a:srgbClr val="FFFFFF"/>
                    </a:gs>
                    <a:gs pos="100000">
                      <a:srgbClr val="FFFFFF"/>
                    </a:gs>
                  </a:gsLst>
                  <a:lin ang="5400000" scaled="0"/>
                </a:gradFill>
                <a:latin typeface="Segoe UI Light" pitchFamily="34" charset="0"/>
                <a:ea typeface="Segoe UI" pitchFamily="34" charset="0"/>
                <a:cs typeface="Segoe UI" pitchFamily="34" charset="0"/>
              </a:rPr>
              <a:t>Synthetic</a:t>
            </a:r>
          </a:p>
        </p:txBody>
      </p:sp>
      <p:sp>
        <p:nvSpPr>
          <p:cNvPr id="5" name="Rectangle 4"/>
          <p:cNvSpPr/>
          <p:nvPr/>
        </p:nvSpPr>
        <p:spPr bwMode="auto">
          <a:xfrm>
            <a:off x="4286403" y="1581149"/>
            <a:ext cx="5667804" cy="2032000"/>
          </a:xfrm>
          <a:prstGeom prst="rect">
            <a:avLst/>
          </a:prstGeom>
          <a:solidFill>
            <a:srgbClr val="0071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899" tIns="60949" rIns="60949" bIns="121899" numCol="1" spcCol="0" rtlCol="0" fromWordArt="0" anchor="b" anchorCtr="0" forceAA="0" compatLnSpc="1">
            <a:prstTxWarp prst="textNoShape">
              <a:avLst/>
            </a:prstTxWarp>
            <a:noAutofit/>
          </a:bodyPr>
          <a:lstStyle/>
          <a:p>
            <a:pPr defTabSz="1218585" fontAlgn="base">
              <a:spcBef>
                <a:spcPct val="0"/>
              </a:spcBef>
              <a:spcAft>
                <a:spcPct val="0"/>
              </a:spcAft>
            </a:pPr>
            <a:r>
              <a:rPr lang="en-US" sz="2700" spc="-67" dirty="0">
                <a:gradFill>
                  <a:gsLst>
                    <a:gs pos="0">
                      <a:srgbClr val="FFFFFF"/>
                    </a:gs>
                    <a:gs pos="100000">
                      <a:srgbClr val="FFFFFF"/>
                    </a:gs>
                  </a:gsLst>
                  <a:lin ang="5400000" scaled="0"/>
                </a:gradFill>
                <a:latin typeface="Segoe UI Light" pitchFamily="34" charset="0"/>
                <a:ea typeface="Segoe UI" pitchFamily="34" charset="0"/>
                <a:cs typeface="Segoe UI" pitchFamily="34" charset="0"/>
              </a:rPr>
              <a:t>Not for PXE boot</a:t>
            </a:r>
          </a:p>
          <a:p>
            <a:pPr defTabSz="1218585" fontAlgn="base">
              <a:spcBef>
                <a:spcPct val="0"/>
              </a:spcBef>
              <a:spcAft>
                <a:spcPct val="0"/>
              </a:spcAft>
            </a:pPr>
            <a:r>
              <a:rPr lang="en-US" sz="2700" spc="-67" dirty="0">
                <a:gradFill>
                  <a:gsLst>
                    <a:gs pos="0">
                      <a:srgbClr val="FFFFFF"/>
                    </a:gs>
                    <a:gs pos="100000">
                      <a:srgbClr val="FFFFFF"/>
                    </a:gs>
                  </a:gsLst>
                  <a:lin ang="5400000" scaled="0"/>
                </a:gradFill>
                <a:latin typeface="Segoe UI Light" pitchFamily="34" charset="0"/>
                <a:ea typeface="Segoe UI" pitchFamily="34" charset="0"/>
                <a:cs typeface="Segoe UI" pitchFamily="34" charset="0"/>
              </a:rPr>
              <a:t>High performance</a:t>
            </a:r>
          </a:p>
        </p:txBody>
      </p:sp>
      <p:sp>
        <p:nvSpPr>
          <p:cNvPr id="6" name="Rectangle 5"/>
          <p:cNvSpPr/>
          <p:nvPr/>
        </p:nvSpPr>
        <p:spPr bwMode="auto">
          <a:xfrm>
            <a:off x="2133044" y="3735069"/>
            <a:ext cx="2031471" cy="2032000"/>
          </a:xfrm>
          <a:prstGeom prst="rect">
            <a:avLst/>
          </a:prstGeom>
          <a:solidFill>
            <a:srgbClr val="FF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899" tIns="60949" rIns="60949" bIns="121899" numCol="1" spcCol="0" rtlCol="0" fromWordArt="0" anchor="b" anchorCtr="0" forceAA="0" compatLnSpc="1">
            <a:prstTxWarp prst="textNoShape">
              <a:avLst/>
            </a:prstTxWarp>
            <a:noAutofit/>
          </a:bodyPr>
          <a:lstStyle/>
          <a:p>
            <a:pPr defTabSz="1218585" fontAlgn="base">
              <a:spcBef>
                <a:spcPct val="0"/>
              </a:spcBef>
              <a:spcAft>
                <a:spcPct val="0"/>
              </a:spcAft>
            </a:pPr>
            <a:r>
              <a:rPr lang="en-US" sz="3700" spc="-67" dirty="0">
                <a:gradFill>
                  <a:gsLst>
                    <a:gs pos="0">
                      <a:srgbClr val="FFFFFF"/>
                    </a:gs>
                    <a:gs pos="100000">
                      <a:srgbClr val="FFFFFF"/>
                    </a:gs>
                  </a:gsLst>
                  <a:lin ang="5400000" scaled="0"/>
                </a:gradFill>
                <a:latin typeface="Segoe UI Light" pitchFamily="34" charset="0"/>
                <a:ea typeface="Segoe UI" pitchFamily="34" charset="0"/>
                <a:cs typeface="Segoe UI" pitchFamily="34" charset="0"/>
              </a:rPr>
              <a:t>Legacy</a:t>
            </a:r>
          </a:p>
        </p:txBody>
      </p:sp>
      <p:sp>
        <p:nvSpPr>
          <p:cNvPr id="7" name="Rectangle 6"/>
          <p:cNvSpPr/>
          <p:nvPr/>
        </p:nvSpPr>
        <p:spPr bwMode="auto">
          <a:xfrm>
            <a:off x="4286403" y="3735069"/>
            <a:ext cx="5667804" cy="2032000"/>
          </a:xfrm>
          <a:prstGeom prst="rect">
            <a:avLst/>
          </a:prstGeom>
          <a:solidFill>
            <a:srgbClr val="FF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899" tIns="60949" rIns="60949" bIns="121899" numCol="1" spcCol="0" rtlCol="0" fromWordArt="0" anchor="b" anchorCtr="0" forceAA="0" compatLnSpc="1">
            <a:prstTxWarp prst="textNoShape">
              <a:avLst/>
            </a:prstTxWarp>
            <a:noAutofit/>
          </a:bodyPr>
          <a:lstStyle/>
          <a:p>
            <a:pPr defTabSz="1218585" fontAlgn="base">
              <a:spcBef>
                <a:spcPct val="0"/>
              </a:spcBef>
              <a:spcAft>
                <a:spcPct val="0"/>
              </a:spcAft>
            </a:pPr>
            <a:endParaRPr lang="en-US" sz="2700" spc="-67" dirty="0">
              <a:gradFill>
                <a:gsLst>
                  <a:gs pos="0">
                    <a:srgbClr val="FFFFFF"/>
                  </a:gs>
                  <a:gs pos="100000">
                    <a:srgbClr val="FFFFFF"/>
                  </a:gs>
                </a:gsLst>
                <a:lin ang="5400000" scaled="0"/>
              </a:gradFill>
              <a:latin typeface="Segoe UI Light" pitchFamily="34" charset="0"/>
              <a:ea typeface="Segoe UI" pitchFamily="34" charset="0"/>
              <a:cs typeface="Segoe UI" pitchFamily="34" charset="0"/>
            </a:endParaRPr>
          </a:p>
          <a:p>
            <a:pPr defTabSz="1218585" fontAlgn="base">
              <a:spcBef>
                <a:spcPct val="0"/>
              </a:spcBef>
              <a:spcAft>
                <a:spcPct val="0"/>
              </a:spcAft>
            </a:pPr>
            <a:r>
              <a:rPr lang="en-US" sz="2700" spc="-67" dirty="0">
                <a:gradFill>
                  <a:gsLst>
                    <a:gs pos="0">
                      <a:srgbClr val="FFFFFF"/>
                    </a:gs>
                    <a:gs pos="100000">
                      <a:srgbClr val="FFFFFF"/>
                    </a:gs>
                  </a:gsLst>
                  <a:lin ang="5400000" scaled="0"/>
                </a:gradFill>
                <a:latin typeface="Segoe UI Light" pitchFamily="34" charset="0"/>
                <a:ea typeface="Segoe UI" pitchFamily="34" charset="0"/>
                <a:cs typeface="Segoe UI" pitchFamily="34" charset="0"/>
              </a:rPr>
              <a:t>PXE bot support</a:t>
            </a:r>
          </a:p>
          <a:p>
            <a:pPr defTabSz="1218585" fontAlgn="base">
              <a:spcBef>
                <a:spcPct val="0"/>
              </a:spcBef>
              <a:spcAft>
                <a:spcPct val="0"/>
              </a:spcAft>
            </a:pPr>
            <a:r>
              <a:rPr lang="en-US" sz="2700" spc="-67" dirty="0">
                <a:gradFill>
                  <a:gsLst>
                    <a:gs pos="0">
                      <a:srgbClr val="FFFFFF"/>
                    </a:gs>
                    <a:gs pos="100000">
                      <a:srgbClr val="FFFFFF"/>
                    </a:gs>
                  </a:gsLst>
                  <a:lin ang="5400000" scaled="0"/>
                </a:gradFill>
                <a:latin typeface="Segoe UI Light" pitchFamily="34" charset="0"/>
                <a:ea typeface="Segoe UI" pitchFamily="34" charset="0"/>
                <a:cs typeface="Segoe UI" pitchFamily="34" charset="0"/>
              </a:rPr>
              <a:t>Emulated</a:t>
            </a:r>
          </a:p>
        </p:txBody>
      </p:sp>
      <p:pic>
        <p:nvPicPr>
          <p:cNvPr id="8" name="Picture 35" descr="D:\Pennie's documents\MS Image\NEWFeb15\Windows_Vista_Icons_ for_Marketing_use\PCIcard.png"/>
          <p:cNvPicPr>
            <a:picLocks noChangeAspect="1" noChangeArrowheads="1"/>
          </p:cNvPicPr>
          <p:nvPr/>
        </p:nvPicPr>
        <p:blipFill>
          <a:blip r:embed="rId3"/>
          <a:srcRect/>
          <a:stretch>
            <a:fillRect/>
          </a:stretch>
        </p:blipFill>
        <p:spPr bwMode="auto">
          <a:xfrm>
            <a:off x="8633751" y="1977633"/>
            <a:ext cx="1169541" cy="725256"/>
          </a:xfrm>
          <a:prstGeom prst="rect">
            <a:avLst/>
          </a:prstGeom>
          <a:noFill/>
        </p:spPr>
      </p:pic>
      <p:pic>
        <p:nvPicPr>
          <p:cNvPr id="9" name="Picture 35" descr="D:\Pennie's documents\MS Image\NEWFeb15\Windows_Vista_Icons_ for_Marketing_use\PCIcard.png"/>
          <p:cNvPicPr>
            <a:picLocks noChangeAspect="1" noChangeArrowheads="1"/>
          </p:cNvPicPr>
          <p:nvPr/>
        </p:nvPicPr>
        <p:blipFill>
          <a:blip r:embed="rId3"/>
          <a:srcRect/>
          <a:stretch>
            <a:fillRect/>
          </a:stretch>
        </p:blipFill>
        <p:spPr bwMode="auto">
          <a:xfrm>
            <a:off x="8633751" y="4025813"/>
            <a:ext cx="1169541" cy="725256"/>
          </a:xfrm>
          <a:prstGeom prst="rect">
            <a:avLst/>
          </a:prstGeom>
          <a:noFill/>
        </p:spPr>
      </p:pic>
    </p:spTree>
    <p:extLst>
      <p:ext uri="{BB962C8B-B14F-4D97-AF65-F5344CB8AC3E}">
        <p14:creationId xmlns:p14="http://schemas.microsoft.com/office/powerpoint/2010/main" val="75140597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Networks</a:t>
            </a:r>
            <a:endParaRPr lang="en-US" dirty="0"/>
          </a:p>
        </p:txBody>
      </p:sp>
      <p:sp>
        <p:nvSpPr>
          <p:cNvPr id="3" name="Slide Number Placeholder 2"/>
          <p:cNvSpPr>
            <a:spLocks noGrp="1"/>
          </p:cNvSpPr>
          <p:nvPr>
            <p:ph type="sldNum" sz="quarter" idx="4294967295"/>
          </p:nvPr>
        </p:nvSpPr>
        <p:spPr>
          <a:xfrm>
            <a:off x="101574" y="6376459"/>
            <a:ext cx="2844059" cy="366183"/>
          </a:xfrm>
          <a:prstGeom prst="rect">
            <a:avLst/>
          </a:prstGeom>
        </p:spPr>
        <p:txBody>
          <a:bodyPr lIns="121899" tIns="60949" rIns="121899" bIns="60949"/>
          <a:lstStyle/>
          <a:p>
            <a:fld id="{E6080E77-FDF4-4DF0-AE47-B9099DA67ABA}" type="slidenum">
              <a:rPr lang="en-US" smtClean="0"/>
              <a:t>12</a:t>
            </a:fld>
            <a:endParaRPr lang="en-US" dirty="0"/>
          </a:p>
        </p:txBody>
      </p:sp>
      <p:sp>
        <p:nvSpPr>
          <p:cNvPr id="4" name="Rectangle 3"/>
          <p:cNvSpPr/>
          <p:nvPr/>
        </p:nvSpPr>
        <p:spPr bwMode="auto">
          <a:xfrm>
            <a:off x="4427684" y="1408653"/>
            <a:ext cx="6339111" cy="1508303"/>
          </a:xfrm>
          <a:prstGeom prst="rect">
            <a:avLst/>
          </a:prstGeom>
          <a:solidFill>
            <a:srgbClr val="FF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899" tIns="60949" rIns="60949" bIns="121899" numCol="1" spcCol="0" rtlCol="0" fromWordArt="0" anchor="b" anchorCtr="0" forceAA="0" compatLnSpc="1">
            <a:prstTxWarp prst="textNoShape">
              <a:avLst/>
            </a:prstTxWarp>
            <a:noAutofit/>
          </a:bodyPr>
          <a:lstStyle/>
          <a:p>
            <a:pPr marL="380933" indent="-380933">
              <a:buFont typeface="Arial" pitchFamily="34" charset="0"/>
              <a:buChar char="•"/>
            </a:pPr>
            <a:r>
              <a:rPr lang="en-US" sz="2700" dirty="0">
                <a:latin typeface="Segoe UI Light" pitchFamily="34" charset="0"/>
              </a:rPr>
              <a:t>Communicate with other computers on the network</a:t>
            </a:r>
          </a:p>
        </p:txBody>
      </p:sp>
      <p:sp>
        <p:nvSpPr>
          <p:cNvPr id="5" name="Rectangle 4"/>
          <p:cNvSpPr/>
          <p:nvPr/>
        </p:nvSpPr>
        <p:spPr bwMode="auto">
          <a:xfrm>
            <a:off x="1192196" y="1397000"/>
            <a:ext cx="3032341" cy="1524000"/>
          </a:xfrm>
          <a:prstGeom prst="rect">
            <a:avLst/>
          </a:prstGeom>
          <a:solidFill>
            <a:srgbClr val="FF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899" tIns="60949" rIns="60949" bIns="121899" numCol="1" spcCol="0" rtlCol="0" fromWordArt="0" anchor="b" anchorCtr="0" forceAA="0" compatLnSpc="1">
            <a:prstTxWarp prst="textNoShape">
              <a:avLst/>
            </a:prstTxWarp>
            <a:noAutofit/>
          </a:bodyPr>
          <a:lstStyle/>
          <a:p>
            <a:pPr defTabSz="1218585" fontAlgn="base">
              <a:spcBef>
                <a:spcPct val="0"/>
              </a:spcBef>
              <a:spcAft>
                <a:spcPct val="0"/>
              </a:spcAft>
            </a:pPr>
            <a:r>
              <a:rPr lang="en-US" sz="3700" spc="-67" dirty="0">
                <a:gradFill>
                  <a:gsLst>
                    <a:gs pos="0">
                      <a:srgbClr val="FFFFFF"/>
                    </a:gs>
                    <a:gs pos="100000">
                      <a:srgbClr val="FFFFFF"/>
                    </a:gs>
                  </a:gsLst>
                  <a:lin ang="5400000" scaled="0"/>
                </a:gradFill>
                <a:latin typeface="Segoe UI Light" pitchFamily="34" charset="0"/>
                <a:ea typeface="Segoe UI" pitchFamily="34" charset="0"/>
                <a:cs typeface="Segoe UI" pitchFamily="34" charset="0"/>
              </a:rPr>
              <a:t>External</a:t>
            </a:r>
          </a:p>
        </p:txBody>
      </p:sp>
      <p:sp>
        <p:nvSpPr>
          <p:cNvPr id="6" name="Rectangle 5"/>
          <p:cNvSpPr/>
          <p:nvPr/>
        </p:nvSpPr>
        <p:spPr bwMode="auto">
          <a:xfrm>
            <a:off x="4427684" y="3135853"/>
            <a:ext cx="6339111" cy="1508303"/>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899" tIns="60949" rIns="60949" bIns="121899" numCol="1" spcCol="0" rtlCol="0" fromWordArt="0" anchor="b" anchorCtr="0" forceAA="0" compatLnSpc="1">
            <a:prstTxWarp prst="textNoShape">
              <a:avLst/>
            </a:prstTxWarp>
            <a:noAutofit/>
          </a:bodyPr>
          <a:lstStyle/>
          <a:p>
            <a:pPr marL="457120" indent="-457120">
              <a:buFont typeface="Arial" pitchFamily="34" charset="0"/>
              <a:buChar char="•"/>
            </a:pPr>
            <a:endParaRPr lang="en-US" sz="3200" dirty="0">
              <a:latin typeface="Segoe UI Light" pitchFamily="34" charset="0"/>
            </a:endParaRPr>
          </a:p>
          <a:p>
            <a:pPr marL="380933" indent="-380933">
              <a:buFont typeface="Arial" pitchFamily="34" charset="0"/>
              <a:buChar char="•"/>
            </a:pPr>
            <a:r>
              <a:rPr lang="en-US" sz="2700" dirty="0">
                <a:latin typeface="Segoe UI Light" pitchFamily="34" charset="0"/>
              </a:rPr>
              <a:t>Communicate with the host computer and only other VMs on the same host,</a:t>
            </a:r>
          </a:p>
        </p:txBody>
      </p:sp>
      <p:sp>
        <p:nvSpPr>
          <p:cNvPr id="7" name="Rectangle 6"/>
          <p:cNvSpPr/>
          <p:nvPr/>
        </p:nvSpPr>
        <p:spPr bwMode="auto">
          <a:xfrm>
            <a:off x="1192195" y="3124200"/>
            <a:ext cx="3032341" cy="1524000"/>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899" tIns="60949" rIns="60949" bIns="121899" numCol="1" spcCol="0" rtlCol="0" fromWordArt="0" anchor="b" anchorCtr="0" forceAA="0" compatLnSpc="1">
            <a:prstTxWarp prst="textNoShape">
              <a:avLst/>
            </a:prstTxWarp>
            <a:noAutofit/>
          </a:bodyPr>
          <a:lstStyle/>
          <a:p>
            <a:pPr defTabSz="1218585" fontAlgn="base">
              <a:spcBef>
                <a:spcPct val="0"/>
              </a:spcBef>
              <a:spcAft>
                <a:spcPct val="0"/>
              </a:spcAft>
            </a:pPr>
            <a:r>
              <a:rPr lang="en-US" sz="3700" spc="-67" dirty="0">
                <a:gradFill>
                  <a:gsLst>
                    <a:gs pos="0">
                      <a:srgbClr val="FFFFFF"/>
                    </a:gs>
                    <a:gs pos="100000">
                      <a:srgbClr val="FFFFFF"/>
                    </a:gs>
                  </a:gsLst>
                  <a:lin ang="5400000" scaled="0"/>
                </a:gradFill>
                <a:latin typeface="Segoe UI Light" pitchFamily="34" charset="0"/>
                <a:ea typeface="Segoe UI" pitchFamily="34" charset="0"/>
                <a:cs typeface="Segoe UI" pitchFamily="34" charset="0"/>
              </a:rPr>
              <a:t>Internal</a:t>
            </a:r>
          </a:p>
        </p:txBody>
      </p:sp>
      <p:sp>
        <p:nvSpPr>
          <p:cNvPr id="8" name="Rectangle 7"/>
          <p:cNvSpPr/>
          <p:nvPr/>
        </p:nvSpPr>
        <p:spPr bwMode="auto">
          <a:xfrm>
            <a:off x="4427684" y="4863053"/>
            <a:ext cx="6339111" cy="1508303"/>
          </a:xfrm>
          <a:prstGeom prst="rect">
            <a:avLst/>
          </a:prstGeom>
          <a:solidFill>
            <a:srgbClr val="0071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899" tIns="60949" rIns="60949" bIns="121899" numCol="1" spcCol="0" rtlCol="0" fromWordArt="0" anchor="b" anchorCtr="0" forceAA="0" compatLnSpc="1">
            <a:prstTxWarp prst="textNoShape">
              <a:avLst/>
            </a:prstTxWarp>
            <a:noAutofit/>
          </a:bodyPr>
          <a:lstStyle/>
          <a:p>
            <a:pPr marL="457120" indent="-457120">
              <a:buFont typeface="Arial" pitchFamily="34" charset="0"/>
              <a:buChar char="•"/>
            </a:pPr>
            <a:r>
              <a:rPr lang="en-US" sz="2700" dirty="0">
                <a:latin typeface="Segoe UI Light" pitchFamily="34" charset="0"/>
              </a:rPr>
              <a:t>Communicate only with other VMs on the same host</a:t>
            </a:r>
          </a:p>
        </p:txBody>
      </p:sp>
      <p:sp>
        <p:nvSpPr>
          <p:cNvPr id="9" name="Rectangle 8"/>
          <p:cNvSpPr/>
          <p:nvPr/>
        </p:nvSpPr>
        <p:spPr bwMode="auto">
          <a:xfrm>
            <a:off x="1192195" y="4851400"/>
            <a:ext cx="3032341" cy="1524000"/>
          </a:xfrm>
          <a:prstGeom prst="rect">
            <a:avLst/>
          </a:prstGeom>
          <a:solidFill>
            <a:srgbClr val="0071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899" tIns="60949" rIns="60949" bIns="121899" numCol="1" spcCol="0" rtlCol="0" fromWordArt="0" anchor="b" anchorCtr="0" forceAA="0" compatLnSpc="1">
            <a:prstTxWarp prst="textNoShape">
              <a:avLst/>
            </a:prstTxWarp>
            <a:noAutofit/>
          </a:bodyPr>
          <a:lstStyle/>
          <a:p>
            <a:pPr defTabSz="1218585" fontAlgn="base">
              <a:spcBef>
                <a:spcPct val="0"/>
              </a:spcBef>
              <a:spcAft>
                <a:spcPct val="0"/>
              </a:spcAft>
            </a:pPr>
            <a:r>
              <a:rPr lang="en-US" sz="3700" spc="-67" dirty="0">
                <a:gradFill>
                  <a:gsLst>
                    <a:gs pos="0">
                      <a:srgbClr val="FFFFFF"/>
                    </a:gs>
                    <a:gs pos="100000">
                      <a:srgbClr val="FFFFFF"/>
                    </a:gs>
                  </a:gsLst>
                  <a:lin ang="5400000" scaled="0"/>
                </a:gradFill>
                <a:latin typeface="Segoe UI Light" pitchFamily="34" charset="0"/>
                <a:ea typeface="Segoe UI" pitchFamily="34" charset="0"/>
                <a:cs typeface="Segoe UI" pitchFamily="34" charset="0"/>
              </a:rPr>
              <a:t>Private</a:t>
            </a:r>
          </a:p>
        </p:txBody>
      </p:sp>
    </p:spTree>
    <p:extLst>
      <p:ext uri="{BB962C8B-B14F-4D97-AF65-F5344CB8AC3E}">
        <p14:creationId xmlns:p14="http://schemas.microsoft.com/office/powerpoint/2010/main" val="311292970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Hard Disk (VHD)</a:t>
            </a:r>
            <a:endParaRPr lang="en-US" dirty="0"/>
          </a:p>
        </p:txBody>
      </p:sp>
      <p:sp>
        <p:nvSpPr>
          <p:cNvPr id="3" name="Slide Number Placeholder 2"/>
          <p:cNvSpPr>
            <a:spLocks noGrp="1"/>
          </p:cNvSpPr>
          <p:nvPr>
            <p:ph type="sldNum" sz="quarter" idx="4294967295"/>
          </p:nvPr>
        </p:nvSpPr>
        <p:spPr>
          <a:xfrm>
            <a:off x="101574" y="6376459"/>
            <a:ext cx="2844059" cy="366183"/>
          </a:xfrm>
          <a:prstGeom prst="rect">
            <a:avLst/>
          </a:prstGeom>
        </p:spPr>
        <p:txBody>
          <a:bodyPr lIns="121899" tIns="60949" rIns="121899" bIns="60949"/>
          <a:lstStyle/>
          <a:p>
            <a:fld id="{E6080E77-FDF4-4DF0-AE47-B9099DA67ABA}" type="slidenum">
              <a:rPr lang="en-US" smtClean="0"/>
              <a:t>13</a:t>
            </a:fld>
            <a:endParaRPr lang="en-US"/>
          </a:p>
        </p:txBody>
      </p:sp>
      <p:sp>
        <p:nvSpPr>
          <p:cNvPr id="4" name="Rectangle 3"/>
          <p:cNvSpPr/>
          <p:nvPr/>
        </p:nvSpPr>
        <p:spPr bwMode="auto">
          <a:xfrm>
            <a:off x="4062941" y="1412698"/>
            <a:ext cx="6745406" cy="1508303"/>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899" tIns="60949" rIns="60949" bIns="121899" numCol="1" spcCol="0" rtlCol="0" fromWordArt="0" anchor="b" anchorCtr="0" forceAA="0" compatLnSpc="1">
            <a:prstTxWarp prst="textNoShape">
              <a:avLst/>
            </a:prstTxWarp>
            <a:noAutofit/>
          </a:bodyPr>
          <a:lstStyle/>
          <a:p>
            <a:pPr marL="380933" indent="-380933">
              <a:buFont typeface="Arial" pitchFamily="34" charset="0"/>
              <a:buChar char="•"/>
            </a:pPr>
            <a:r>
              <a:rPr lang="en-US" sz="2700" dirty="0">
                <a:latin typeface="Segoe UI Light" pitchFamily="34" charset="0"/>
              </a:rPr>
              <a:t>Storage allocated at creation time</a:t>
            </a:r>
          </a:p>
          <a:p>
            <a:pPr marL="380933" indent="-380933">
              <a:buFont typeface="Arial" pitchFamily="34" charset="0"/>
              <a:buChar char="•"/>
            </a:pPr>
            <a:r>
              <a:rPr lang="en-US" sz="2700" dirty="0">
                <a:latin typeface="Segoe UI Light" pitchFamily="34" charset="0"/>
              </a:rPr>
              <a:t>Best performance for production use</a:t>
            </a:r>
          </a:p>
        </p:txBody>
      </p:sp>
      <p:sp>
        <p:nvSpPr>
          <p:cNvPr id="5" name="Rectangle 4"/>
          <p:cNvSpPr/>
          <p:nvPr/>
        </p:nvSpPr>
        <p:spPr bwMode="auto">
          <a:xfrm>
            <a:off x="889046" y="1408652"/>
            <a:ext cx="3032341" cy="1524000"/>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899" tIns="60949" rIns="60949" bIns="121899" numCol="1" spcCol="0" rtlCol="0" fromWordArt="0" anchor="b" anchorCtr="0" forceAA="0" compatLnSpc="1">
            <a:prstTxWarp prst="textNoShape">
              <a:avLst/>
            </a:prstTxWarp>
            <a:noAutofit/>
          </a:bodyPr>
          <a:lstStyle/>
          <a:p>
            <a:pPr defTabSz="1218585" fontAlgn="base">
              <a:spcBef>
                <a:spcPct val="0"/>
              </a:spcBef>
              <a:spcAft>
                <a:spcPct val="0"/>
              </a:spcAft>
            </a:pPr>
            <a:r>
              <a:rPr lang="en-US" sz="3700" spc="-67" dirty="0">
                <a:gradFill>
                  <a:gsLst>
                    <a:gs pos="0">
                      <a:srgbClr val="FFFFFF"/>
                    </a:gs>
                    <a:gs pos="100000">
                      <a:srgbClr val="FFFFFF"/>
                    </a:gs>
                  </a:gsLst>
                  <a:lin ang="5400000" scaled="0"/>
                </a:gradFill>
                <a:latin typeface="Segoe UI Light" pitchFamily="34" charset="0"/>
                <a:ea typeface="Segoe UI" pitchFamily="34" charset="0"/>
                <a:cs typeface="Segoe UI" pitchFamily="34" charset="0"/>
              </a:rPr>
              <a:t>Fixed</a:t>
            </a:r>
          </a:p>
        </p:txBody>
      </p:sp>
      <p:sp>
        <p:nvSpPr>
          <p:cNvPr id="6" name="Rectangle 5"/>
          <p:cNvSpPr/>
          <p:nvPr/>
        </p:nvSpPr>
        <p:spPr bwMode="auto">
          <a:xfrm>
            <a:off x="4062941" y="3022601"/>
            <a:ext cx="6745406" cy="1508303"/>
          </a:xfrm>
          <a:prstGeom prst="rect">
            <a:avLst/>
          </a:prstGeom>
          <a:solidFill>
            <a:srgbClr val="FF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899" tIns="60949" rIns="60949" bIns="121899" numCol="1" spcCol="0" rtlCol="0" fromWordArt="0" anchor="b" anchorCtr="0" forceAA="0" compatLnSpc="1">
            <a:prstTxWarp prst="textNoShape">
              <a:avLst/>
            </a:prstTxWarp>
            <a:noAutofit/>
          </a:bodyPr>
          <a:lstStyle/>
          <a:p>
            <a:pPr marL="457120" indent="-457120">
              <a:buFont typeface="Arial" pitchFamily="34" charset="0"/>
              <a:buChar char="•"/>
            </a:pPr>
            <a:r>
              <a:rPr lang="en-US" sz="2700" dirty="0">
                <a:latin typeface="Segoe UI Light" pitchFamily="34" charset="0"/>
              </a:rPr>
              <a:t>Size grows as data are brought in</a:t>
            </a:r>
          </a:p>
          <a:p>
            <a:pPr marL="457120" indent="-457120">
              <a:buFont typeface="Arial" pitchFamily="34" charset="0"/>
              <a:buChar char="•"/>
            </a:pPr>
            <a:r>
              <a:rPr lang="en-US" sz="2700" dirty="0">
                <a:latin typeface="Segoe UI Light" pitchFamily="34" charset="0"/>
              </a:rPr>
              <a:t>Small footprint and great for test/</a:t>
            </a:r>
            <a:r>
              <a:rPr lang="en-US" sz="2700" dirty="0" err="1">
                <a:latin typeface="Segoe UI Light" pitchFamily="34" charset="0"/>
              </a:rPr>
              <a:t>dev</a:t>
            </a:r>
            <a:r>
              <a:rPr lang="en-US" sz="2700" dirty="0">
                <a:latin typeface="Segoe UI Light" pitchFamily="34" charset="0"/>
              </a:rPr>
              <a:t> </a:t>
            </a:r>
          </a:p>
        </p:txBody>
      </p:sp>
      <p:sp>
        <p:nvSpPr>
          <p:cNvPr id="7" name="Rectangle 6"/>
          <p:cNvSpPr/>
          <p:nvPr/>
        </p:nvSpPr>
        <p:spPr bwMode="auto">
          <a:xfrm>
            <a:off x="889046" y="3024092"/>
            <a:ext cx="3032341" cy="1524000"/>
          </a:xfrm>
          <a:prstGeom prst="rect">
            <a:avLst/>
          </a:prstGeom>
          <a:solidFill>
            <a:srgbClr val="FF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899" tIns="60949" rIns="60949" bIns="121899" numCol="1" spcCol="0" rtlCol="0" fromWordArt="0" anchor="b" anchorCtr="0" forceAA="0" compatLnSpc="1">
            <a:prstTxWarp prst="textNoShape">
              <a:avLst/>
            </a:prstTxWarp>
            <a:noAutofit/>
          </a:bodyPr>
          <a:lstStyle/>
          <a:p>
            <a:pPr defTabSz="1218585" fontAlgn="base">
              <a:spcBef>
                <a:spcPct val="0"/>
              </a:spcBef>
              <a:spcAft>
                <a:spcPct val="0"/>
              </a:spcAft>
            </a:pPr>
            <a:r>
              <a:rPr lang="en-US" sz="3700" spc="-67" dirty="0">
                <a:gradFill>
                  <a:gsLst>
                    <a:gs pos="0">
                      <a:srgbClr val="FFFFFF"/>
                    </a:gs>
                    <a:gs pos="100000">
                      <a:srgbClr val="FFFFFF"/>
                    </a:gs>
                  </a:gsLst>
                  <a:lin ang="5400000" scaled="0"/>
                </a:gradFill>
                <a:latin typeface="Segoe UI Light" pitchFamily="34" charset="0"/>
                <a:ea typeface="Segoe UI" pitchFamily="34" charset="0"/>
                <a:cs typeface="Segoe UI" pitchFamily="34" charset="0"/>
              </a:rPr>
              <a:t>Dynamic</a:t>
            </a:r>
          </a:p>
        </p:txBody>
      </p:sp>
      <p:sp>
        <p:nvSpPr>
          <p:cNvPr id="8" name="Rectangle 7"/>
          <p:cNvSpPr/>
          <p:nvPr/>
        </p:nvSpPr>
        <p:spPr bwMode="auto">
          <a:xfrm>
            <a:off x="4062941" y="4648201"/>
            <a:ext cx="6745406" cy="1508303"/>
          </a:xfrm>
          <a:prstGeom prst="rect">
            <a:avLst/>
          </a:prstGeom>
          <a:solidFill>
            <a:srgbClr val="0071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899" tIns="60949" rIns="60949" bIns="121899" numCol="1" spcCol="0" rtlCol="0" fromWordArt="0" anchor="b" anchorCtr="0" forceAA="0" compatLnSpc="1">
            <a:prstTxWarp prst="textNoShape">
              <a:avLst/>
            </a:prstTxWarp>
            <a:noAutofit/>
          </a:bodyPr>
          <a:lstStyle/>
          <a:p>
            <a:pPr marL="457120" indent="-457120">
              <a:buFont typeface="Arial" pitchFamily="34" charset="0"/>
              <a:buChar char="•"/>
            </a:pPr>
            <a:r>
              <a:rPr lang="en-US" sz="2700" dirty="0">
                <a:latin typeface="Segoe UI Light" pitchFamily="34" charset="0"/>
              </a:rPr>
              <a:t>Linked to a read-only parent disk as </a:t>
            </a:r>
          </a:p>
          <a:p>
            <a:pPr lvl="1"/>
            <a:r>
              <a:rPr lang="en-US" sz="2700" dirty="0">
                <a:latin typeface="Segoe UI Light" pitchFamily="34" charset="0"/>
              </a:rPr>
              <a:t>a base image</a:t>
            </a:r>
          </a:p>
          <a:p>
            <a:pPr marL="457120" indent="-457120">
              <a:buFont typeface="Arial" pitchFamily="34" charset="0"/>
              <a:buChar char="•"/>
            </a:pPr>
            <a:r>
              <a:rPr lang="en-US" sz="2700" dirty="0">
                <a:latin typeface="Segoe UI Light" pitchFamily="34" charset="0"/>
              </a:rPr>
              <a:t>Store only the delta</a:t>
            </a:r>
          </a:p>
        </p:txBody>
      </p:sp>
      <p:sp>
        <p:nvSpPr>
          <p:cNvPr id="9" name="Rectangle 8"/>
          <p:cNvSpPr/>
          <p:nvPr/>
        </p:nvSpPr>
        <p:spPr bwMode="auto">
          <a:xfrm>
            <a:off x="889046" y="4639532"/>
            <a:ext cx="3032341" cy="1524000"/>
          </a:xfrm>
          <a:prstGeom prst="rect">
            <a:avLst/>
          </a:prstGeom>
          <a:solidFill>
            <a:srgbClr val="0071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899" tIns="60949" rIns="60949" bIns="121899" numCol="1" spcCol="0" rtlCol="0" fromWordArt="0" anchor="b" anchorCtr="0" forceAA="0" compatLnSpc="1">
            <a:prstTxWarp prst="textNoShape">
              <a:avLst/>
            </a:prstTxWarp>
            <a:noAutofit/>
          </a:bodyPr>
          <a:lstStyle/>
          <a:p>
            <a:pPr defTabSz="1218585" fontAlgn="base">
              <a:spcBef>
                <a:spcPct val="0"/>
              </a:spcBef>
              <a:spcAft>
                <a:spcPct val="0"/>
              </a:spcAft>
            </a:pPr>
            <a:r>
              <a:rPr lang="en-US" sz="3700" spc="-67" dirty="0">
                <a:gradFill>
                  <a:gsLst>
                    <a:gs pos="0">
                      <a:srgbClr val="FFFFFF"/>
                    </a:gs>
                    <a:gs pos="100000">
                      <a:srgbClr val="FFFFFF"/>
                    </a:gs>
                  </a:gsLst>
                  <a:lin ang="5400000" scaled="0"/>
                </a:gradFill>
                <a:latin typeface="Segoe UI Light" pitchFamily="34" charset="0"/>
                <a:ea typeface="Segoe UI" pitchFamily="34" charset="0"/>
                <a:cs typeface="Segoe UI" pitchFamily="34" charset="0"/>
              </a:rPr>
              <a:t>Differencing</a:t>
            </a:r>
          </a:p>
        </p:txBody>
      </p:sp>
    </p:spTree>
    <p:extLst>
      <p:ext uri="{BB962C8B-B14F-4D97-AF65-F5344CB8AC3E}">
        <p14:creationId xmlns:p14="http://schemas.microsoft.com/office/powerpoint/2010/main" val="183720231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101574" y="6376459"/>
            <a:ext cx="2844059" cy="366183"/>
          </a:xfrm>
          <a:prstGeom prst="rect">
            <a:avLst/>
          </a:prstGeom>
        </p:spPr>
        <p:txBody>
          <a:bodyPr lIns="121899" tIns="60949" rIns="121899" bIns="60949"/>
          <a:lstStyle/>
          <a:p>
            <a:fld id="{E6080E77-FDF4-4DF0-AE47-B9099DA67ABA}" type="slidenum">
              <a:rPr lang="en-US" smtClean="0"/>
              <a:t>14</a:t>
            </a:fld>
            <a:endParaRPr lang="en-US"/>
          </a:p>
        </p:txBody>
      </p:sp>
      <p:sp>
        <p:nvSpPr>
          <p:cNvPr id="4" name="Rectangle 3"/>
          <p:cNvSpPr/>
          <p:nvPr/>
        </p:nvSpPr>
        <p:spPr bwMode="auto">
          <a:xfrm>
            <a:off x="686637" y="966674"/>
            <a:ext cx="1015735" cy="4900727"/>
          </a:xfrm>
          <a:prstGeom prst="rect">
            <a:avLst/>
          </a:prstGeom>
          <a:solidFill>
            <a:srgbClr val="0071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21899" tIns="60949" rIns="60949" bIns="121899" numCol="1" spcCol="0" rtlCol="0" fromWordArt="0" anchor="ctr" anchorCtr="0" forceAA="0" compatLnSpc="1">
            <a:prstTxWarp prst="textNoShape">
              <a:avLst/>
            </a:prstTxWarp>
            <a:noAutofit/>
          </a:bodyPr>
          <a:lstStyle/>
          <a:p>
            <a:pPr algn="ctr" defTabSz="1218585" fontAlgn="base">
              <a:spcBef>
                <a:spcPct val="0"/>
              </a:spcBef>
              <a:spcAft>
                <a:spcPct val="0"/>
              </a:spcAft>
            </a:pPr>
            <a:r>
              <a:rPr lang="en-US" sz="2700" spc="-67" dirty="0">
                <a:gradFill>
                  <a:gsLst>
                    <a:gs pos="0">
                      <a:srgbClr val="FFFFFF"/>
                    </a:gs>
                    <a:gs pos="100000">
                      <a:srgbClr val="FFFFFF"/>
                    </a:gs>
                  </a:gsLst>
                  <a:lin ang="5400000" scaled="0"/>
                </a:gradFill>
                <a:latin typeface="Segoe UI Light" pitchFamily="34" charset="0"/>
                <a:ea typeface="Segoe UI" pitchFamily="34" charset="0"/>
                <a:cs typeface="Segoe UI" pitchFamily="34" charset="0"/>
              </a:rPr>
              <a:t>Virtual Machine Operations</a:t>
            </a:r>
          </a:p>
        </p:txBody>
      </p:sp>
      <p:sp>
        <p:nvSpPr>
          <p:cNvPr id="5" name="Rectangle 4"/>
          <p:cNvSpPr/>
          <p:nvPr/>
        </p:nvSpPr>
        <p:spPr bwMode="auto">
          <a:xfrm>
            <a:off x="1842544" y="966674"/>
            <a:ext cx="2336191" cy="935253"/>
          </a:xfrm>
          <a:prstGeom prst="rect">
            <a:avLst/>
          </a:prstGeom>
          <a:solidFill>
            <a:srgbClr val="0071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899" tIns="60949" rIns="60949" bIns="121899" numCol="1" spcCol="0" rtlCol="0" fromWordArt="0" anchor="b" anchorCtr="0" forceAA="0" compatLnSpc="1">
            <a:prstTxWarp prst="textNoShape">
              <a:avLst/>
            </a:prstTxWarp>
            <a:noAutofit/>
          </a:bodyPr>
          <a:lstStyle/>
          <a:p>
            <a:pPr defTabSz="1218585" fontAlgn="base">
              <a:spcBef>
                <a:spcPct val="0"/>
              </a:spcBef>
              <a:spcAft>
                <a:spcPct val="0"/>
              </a:spcAft>
            </a:pPr>
            <a:r>
              <a:rPr lang="en-US" sz="2700" spc="-67" dirty="0">
                <a:gradFill>
                  <a:gsLst>
                    <a:gs pos="0">
                      <a:srgbClr val="FFFFFF"/>
                    </a:gs>
                    <a:gs pos="100000">
                      <a:srgbClr val="FFFFFF"/>
                    </a:gs>
                  </a:gsLst>
                  <a:lin ang="5400000" scaled="0"/>
                </a:gradFill>
                <a:latin typeface="Segoe UI Light" pitchFamily="34" charset="0"/>
                <a:ea typeface="Segoe UI" pitchFamily="34" charset="0"/>
                <a:cs typeface="Segoe UI" pitchFamily="34" charset="0"/>
              </a:rPr>
              <a:t>Export</a:t>
            </a:r>
          </a:p>
        </p:txBody>
      </p:sp>
      <p:sp>
        <p:nvSpPr>
          <p:cNvPr id="6" name="Rectangle 5"/>
          <p:cNvSpPr/>
          <p:nvPr/>
        </p:nvSpPr>
        <p:spPr bwMode="auto">
          <a:xfrm>
            <a:off x="1842544" y="1958042"/>
            <a:ext cx="2336191" cy="935253"/>
          </a:xfrm>
          <a:prstGeom prst="rect">
            <a:avLst/>
          </a:prstGeom>
          <a:solidFill>
            <a:srgbClr val="0071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899" tIns="60949" rIns="60949" bIns="121899" numCol="1" spcCol="0" rtlCol="0" fromWordArt="0" anchor="b" anchorCtr="0" forceAA="0" compatLnSpc="1">
            <a:prstTxWarp prst="textNoShape">
              <a:avLst/>
            </a:prstTxWarp>
            <a:noAutofit/>
          </a:bodyPr>
          <a:lstStyle/>
          <a:p>
            <a:pPr defTabSz="1218585" fontAlgn="base">
              <a:spcBef>
                <a:spcPct val="0"/>
              </a:spcBef>
              <a:spcAft>
                <a:spcPct val="0"/>
              </a:spcAft>
            </a:pPr>
            <a:r>
              <a:rPr lang="en-US" sz="2700" spc="-67" dirty="0">
                <a:gradFill>
                  <a:gsLst>
                    <a:gs pos="0">
                      <a:srgbClr val="FFFFFF"/>
                    </a:gs>
                    <a:gs pos="100000">
                      <a:srgbClr val="FFFFFF"/>
                    </a:gs>
                  </a:gsLst>
                  <a:lin ang="5400000" scaled="0"/>
                </a:gradFill>
                <a:latin typeface="Segoe UI Light" pitchFamily="34" charset="0"/>
                <a:ea typeface="Segoe UI" pitchFamily="34" charset="0"/>
                <a:cs typeface="Segoe UI" pitchFamily="34" charset="0"/>
              </a:rPr>
              <a:t>Import</a:t>
            </a:r>
          </a:p>
        </p:txBody>
      </p:sp>
      <p:sp>
        <p:nvSpPr>
          <p:cNvPr id="10" name="Rectangle 9"/>
          <p:cNvSpPr/>
          <p:nvPr/>
        </p:nvSpPr>
        <p:spPr bwMode="auto">
          <a:xfrm>
            <a:off x="1842544" y="2949410"/>
            <a:ext cx="2336191" cy="935253"/>
          </a:xfrm>
          <a:prstGeom prst="rect">
            <a:avLst/>
          </a:prstGeom>
          <a:solidFill>
            <a:srgbClr val="FF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899" tIns="60949" rIns="60949" bIns="121899" numCol="1" spcCol="0" rtlCol="0" fromWordArt="0" anchor="b" anchorCtr="0" forceAA="0" compatLnSpc="1">
            <a:prstTxWarp prst="textNoShape">
              <a:avLst/>
            </a:prstTxWarp>
            <a:noAutofit/>
          </a:bodyPr>
          <a:lstStyle/>
          <a:p>
            <a:pPr defTabSz="1218585" fontAlgn="base">
              <a:spcBef>
                <a:spcPct val="0"/>
              </a:spcBef>
              <a:spcAft>
                <a:spcPct val="0"/>
              </a:spcAft>
            </a:pPr>
            <a:r>
              <a:rPr lang="en-US" sz="2700" spc="-67" dirty="0">
                <a:gradFill>
                  <a:gsLst>
                    <a:gs pos="0">
                      <a:srgbClr val="FFFFFF"/>
                    </a:gs>
                    <a:gs pos="100000">
                      <a:srgbClr val="FFFFFF"/>
                    </a:gs>
                  </a:gsLst>
                  <a:lin ang="5400000" scaled="0"/>
                </a:gradFill>
                <a:latin typeface="Segoe UI Light" pitchFamily="34" charset="0"/>
                <a:ea typeface="Segoe UI" pitchFamily="34" charset="0"/>
                <a:cs typeface="Segoe UI" pitchFamily="34" charset="0"/>
              </a:rPr>
              <a:t>Snapshot</a:t>
            </a:r>
          </a:p>
        </p:txBody>
      </p:sp>
      <p:sp>
        <p:nvSpPr>
          <p:cNvPr id="11" name="Rectangle 10"/>
          <p:cNvSpPr/>
          <p:nvPr/>
        </p:nvSpPr>
        <p:spPr bwMode="auto">
          <a:xfrm>
            <a:off x="1842544" y="3940778"/>
            <a:ext cx="2336191" cy="935253"/>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899" tIns="60949" rIns="60949" bIns="121899" numCol="1" spcCol="0" rtlCol="0" fromWordArt="0" anchor="b" anchorCtr="0" forceAA="0" compatLnSpc="1">
            <a:prstTxWarp prst="textNoShape">
              <a:avLst/>
            </a:prstTxWarp>
            <a:noAutofit/>
          </a:bodyPr>
          <a:lstStyle/>
          <a:p>
            <a:pPr defTabSz="1218585" fontAlgn="base">
              <a:spcBef>
                <a:spcPct val="0"/>
              </a:spcBef>
              <a:spcAft>
                <a:spcPct val="0"/>
              </a:spcAft>
            </a:pPr>
            <a:r>
              <a:rPr lang="en-US" sz="2700" spc="-67" dirty="0">
                <a:gradFill>
                  <a:gsLst>
                    <a:gs pos="0">
                      <a:srgbClr val="FFFFFF"/>
                    </a:gs>
                    <a:gs pos="100000">
                      <a:srgbClr val="FFFFFF"/>
                    </a:gs>
                  </a:gsLst>
                  <a:lin ang="5400000" scaled="0"/>
                </a:gradFill>
                <a:latin typeface="Segoe UI Light" pitchFamily="34" charset="0"/>
                <a:ea typeface="Segoe UI" pitchFamily="34" charset="0"/>
                <a:cs typeface="Segoe UI" pitchFamily="34" charset="0"/>
              </a:rPr>
              <a:t>Backup/Restore</a:t>
            </a:r>
          </a:p>
        </p:txBody>
      </p:sp>
      <p:sp>
        <p:nvSpPr>
          <p:cNvPr id="12" name="Rectangle 11"/>
          <p:cNvSpPr/>
          <p:nvPr/>
        </p:nvSpPr>
        <p:spPr bwMode="auto">
          <a:xfrm>
            <a:off x="1842544" y="4932147"/>
            <a:ext cx="2336191" cy="935253"/>
          </a:xfrm>
          <a:prstGeom prst="rect">
            <a:avLst/>
          </a:prstGeom>
          <a:solidFill>
            <a:srgbClr val="FF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899" tIns="60949" rIns="60949" bIns="121899" numCol="1" spcCol="0" rtlCol="0" fromWordArt="0" anchor="b" anchorCtr="0" forceAA="0" compatLnSpc="1">
            <a:prstTxWarp prst="textNoShape">
              <a:avLst/>
            </a:prstTxWarp>
            <a:noAutofit/>
          </a:bodyPr>
          <a:lstStyle/>
          <a:p>
            <a:pPr defTabSz="1218585" fontAlgn="base">
              <a:spcBef>
                <a:spcPct val="0"/>
              </a:spcBef>
              <a:spcAft>
                <a:spcPct val="0"/>
              </a:spcAft>
            </a:pPr>
            <a:r>
              <a:rPr lang="en-US" sz="2700" spc="-67" dirty="0">
                <a:gradFill>
                  <a:gsLst>
                    <a:gs pos="0">
                      <a:srgbClr val="FFFFFF"/>
                    </a:gs>
                    <a:gs pos="100000">
                      <a:srgbClr val="FFFFFF"/>
                    </a:gs>
                  </a:gsLst>
                  <a:lin ang="5400000" scaled="0"/>
                </a:gradFill>
                <a:latin typeface="Segoe UI Light" pitchFamily="34" charset="0"/>
                <a:ea typeface="Segoe UI" pitchFamily="34" charset="0"/>
                <a:cs typeface="Segoe UI" pitchFamily="34" charset="0"/>
              </a:rPr>
              <a:t>Migration</a:t>
            </a:r>
          </a:p>
        </p:txBody>
      </p:sp>
      <p:sp>
        <p:nvSpPr>
          <p:cNvPr id="13" name="Rectangle 12"/>
          <p:cNvSpPr/>
          <p:nvPr/>
        </p:nvSpPr>
        <p:spPr bwMode="auto">
          <a:xfrm>
            <a:off x="4241711" y="966674"/>
            <a:ext cx="7236099" cy="935253"/>
          </a:xfrm>
          <a:prstGeom prst="rect">
            <a:avLst/>
          </a:prstGeom>
          <a:solidFill>
            <a:srgbClr val="0071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899" tIns="60949" rIns="60949" bIns="121899" numCol="1" spcCol="0" rtlCol="0" fromWordArt="0" anchor="b" anchorCtr="0" forceAA="0" compatLnSpc="1">
            <a:prstTxWarp prst="textNoShape">
              <a:avLst/>
            </a:prstTxWarp>
            <a:noAutofit/>
          </a:bodyPr>
          <a:lstStyle/>
          <a:p>
            <a:r>
              <a:rPr lang="en-US" sz="2700" dirty="0">
                <a:latin typeface="Segoe UI Light" pitchFamily="34" charset="0"/>
              </a:rPr>
              <a:t>Saves snapshots, VHDs, VMs, </a:t>
            </a:r>
            <a:r>
              <a:rPr lang="en-US" sz="2700" dirty="0" err="1">
                <a:latin typeface="Segoe UI Light" pitchFamily="34" charset="0"/>
              </a:rPr>
              <a:t>config</a:t>
            </a:r>
            <a:r>
              <a:rPr lang="en-US" sz="2700" dirty="0">
                <a:latin typeface="Segoe UI Light" pitchFamily="34" charset="0"/>
              </a:rPr>
              <a:t> XML</a:t>
            </a:r>
          </a:p>
        </p:txBody>
      </p:sp>
      <p:sp>
        <p:nvSpPr>
          <p:cNvPr id="14" name="Rectangle 13"/>
          <p:cNvSpPr/>
          <p:nvPr/>
        </p:nvSpPr>
        <p:spPr bwMode="auto">
          <a:xfrm>
            <a:off x="4241711" y="1958042"/>
            <a:ext cx="7236099" cy="935253"/>
          </a:xfrm>
          <a:prstGeom prst="rect">
            <a:avLst/>
          </a:prstGeom>
          <a:solidFill>
            <a:srgbClr val="0071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899" tIns="60949" rIns="60949" bIns="121899" numCol="1" spcCol="0" rtlCol="0" fromWordArt="0" anchor="b" anchorCtr="0" forceAA="0" compatLnSpc="1">
            <a:prstTxWarp prst="textNoShape">
              <a:avLst/>
            </a:prstTxWarp>
            <a:noAutofit/>
          </a:bodyPr>
          <a:lstStyle/>
          <a:p>
            <a:pPr defTabSz="1218585" fontAlgn="base">
              <a:spcBef>
                <a:spcPct val="0"/>
              </a:spcBef>
              <a:spcAft>
                <a:spcPct val="0"/>
              </a:spcAft>
            </a:pPr>
            <a:r>
              <a:rPr lang="en-US" sz="2700" spc="-67" dirty="0">
                <a:gradFill>
                  <a:gsLst>
                    <a:gs pos="0">
                      <a:srgbClr val="FFFFFF"/>
                    </a:gs>
                    <a:gs pos="100000">
                      <a:srgbClr val="FFFFFF"/>
                    </a:gs>
                  </a:gsLst>
                  <a:lin ang="5400000" scaled="0"/>
                </a:gradFill>
                <a:latin typeface="Segoe UI Light" pitchFamily="34" charset="0"/>
                <a:ea typeface="Segoe UI" pitchFamily="34" charset="0"/>
                <a:cs typeface="Segoe UI" pitchFamily="34" charset="0"/>
              </a:rPr>
              <a:t>Move/Co</a:t>
            </a:r>
          </a:p>
          <a:p>
            <a:pPr defTabSz="1218585" fontAlgn="base">
              <a:spcBef>
                <a:spcPct val="0"/>
              </a:spcBef>
              <a:spcAft>
                <a:spcPct val="0"/>
              </a:spcAft>
            </a:pPr>
            <a:endParaRPr lang="en-US" sz="2700" spc="-67" dirty="0">
              <a:gradFill>
                <a:gsLst>
                  <a:gs pos="0">
                    <a:srgbClr val="FFFFFF"/>
                  </a:gs>
                  <a:gs pos="100000">
                    <a:srgbClr val="FFFFFF"/>
                  </a:gs>
                </a:gsLst>
                <a:lin ang="5400000" scaled="0"/>
              </a:gradFill>
              <a:latin typeface="Segoe UI Light" pitchFamily="34" charset="0"/>
              <a:ea typeface="Segoe UI" pitchFamily="34" charset="0"/>
              <a:cs typeface="Segoe UI" pitchFamily="34" charset="0"/>
            </a:endParaRPr>
          </a:p>
          <a:p>
            <a:pPr defTabSz="1218585" fontAlgn="base">
              <a:spcBef>
                <a:spcPct val="0"/>
              </a:spcBef>
              <a:spcAft>
                <a:spcPct val="0"/>
              </a:spcAft>
            </a:pPr>
            <a:endParaRPr lang="en-US" sz="2700" spc="-67" dirty="0">
              <a:gradFill>
                <a:gsLst>
                  <a:gs pos="0">
                    <a:srgbClr val="FFFFFF"/>
                  </a:gs>
                  <a:gs pos="100000">
                    <a:srgbClr val="FFFFFF"/>
                  </a:gs>
                </a:gsLst>
                <a:lin ang="5400000" scaled="0"/>
              </a:gradFill>
              <a:latin typeface="Segoe UI Light" pitchFamily="34" charset="0"/>
              <a:ea typeface="Segoe UI" pitchFamily="34" charset="0"/>
              <a:cs typeface="Segoe UI" pitchFamily="34" charset="0"/>
            </a:endParaRPr>
          </a:p>
          <a:p>
            <a:pPr defTabSz="1218585" fontAlgn="base">
              <a:spcBef>
                <a:spcPct val="0"/>
              </a:spcBef>
              <a:spcAft>
                <a:spcPct val="0"/>
              </a:spcAft>
            </a:pPr>
            <a:endParaRPr lang="en-US" sz="2700" spc="-67" dirty="0">
              <a:gradFill>
                <a:gsLst>
                  <a:gs pos="0">
                    <a:srgbClr val="FFFFFF"/>
                  </a:gs>
                  <a:gs pos="100000">
                    <a:srgbClr val="FFFFFF"/>
                  </a:gs>
                </a:gsLst>
                <a:lin ang="5400000" scaled="0"/>
              </a:gradFill>
              <a:latin typeface="Segoe UI Light" pitchFamily="34" charset="0"/>
              <a:ea typeface="Segoe UI" pitchFamily="34" charset="0"/>
              <a:cs typeface="Segoe UI" pitchFamily="34" charset="0"/>
            </a:endParaRPr>
          </a:p>
          <a:p>
            <a:pPr defTabSz="1218585" fontAlgn="base">
              <a:spcBef>
                <a:spcPct val="0"/>
              </a:spcBef>
              <a:spcAft>
                <a:spcPct val="0"/>
              </a:spcAft>
            </a:pPr>
            <a:endParaRPr lang="en-US" sz="2700" spc="-67" dirty="0">
              <a:gradFill>
                <a:gsLst>
                  <a:gs pos="0">
                    <a:srgbClr val="FFFFFF"/>
                  </a:gs>
                  <a:gs pos="100000">
                    <a:srgbClr val="FFFFFF"/>
                  </a:gs>
                </a:gsLst>
                <a:lin ang="5400000" scaled="0"/>
              </a:gradFill>
              <a:latin typeface="Segoe UI Light" pitchFamily="34" charset="0"/>
              <a:ea typeface="Segoe UI" pitchFamily="34" charset="0"/>
              <a:cs typeface="Segoe UI" pitchFamily="34" charset="0"/>
            </a:endParaRPr>
          </a:p>
          <a:p>
            <a:pPr defTabSz="1218585" fontAlgn="base">
              <a:spcBef>
                <a:spcPct val="0"/>
              </a:spcBef>
              <a:spcAft>
                <a:spcPct val="0"/>
              </a:spcAft>
            </a:pPr>
            <a:endParaRPr lang="en-US" sz="2700" spc="-67" dirty="0">
              <a:gradFill>
                <a:gsLst>
                  <a:gs pos="0">
                    <a:srgbClr val="FFFFFF"/>
                  </a:gs>
                  <a:gs pos="100000">
                    <a:srgbClr val="FFFFFF"/>
                  </a:gs>
                </a:gsLst>
                <a:lin ang="5400000" scaled="0"/>
              </a:gradFill>
              <a:latin typeface="Segoe UI Light" pitchFamily="34" charset="0"/>
              <a:ea typeface="Segoe UI" pitchFamily="34" charset="0"/>
              <a:cs typeface="Segoe UI" pitchFamily="34" charset="0"/>
            </a:endParaRPr>
          </a:p>
          <a:p>
            <a:pPr defTabSz="1218585" fontAlgn="base">
              <a:spcBef>
                <a:spcPct val="0"/>
              </a:spcBef>
              <a:spcAft>
                <a:spcPct val="0"/>
              </a:spcAft>
            </a:pPr>
            <a:endParaRPr lang="en-US" sz="2700" spc="-67" dirty="0">
              <a:gradFill>
                <a:gsLst>
                  <a:gs pos="0">
                    <a:srgbClr val="FFFFFF"/>
                  </a:gs>
                  <a:gs pos="100000">
                    <a:srgbClr val="FFFFFF"/>
                  </a:gs>
                </a:gsLst>
                <a:lin ang="5400000" scaled="0"/>
              </a:gradFill>
              <a:latin typeface="Segoe UI Light" pitchFamily="34" charset="0"/>
              <a:ea typeface="Segoe UI" pitchFamily="34" charset="0"/>
              <a:cs typeface="Segoe UI" pitchFamily="34" charset="0"/>
            </a:endParaRPr>
          </a:p>
          <a:p>
            <a:pPr defTabSz="1218585" fontAlgn="base">
              <a:spcBef>
                <a:spcPct val="0"/>
              </a:spcBef>
              <a:spcAft>
                <a:spcPct val="0"/>
              </a:spcAft>
            </a:pPr>
            <a:endParaRPr lang="en-US" sz="2700" spc="-67" dirty="0">
              <a:gradFill>
                <a:gsLst>
                  <a:gs pos="0">
                    <a:srgbClr val="FFFFFF"/>
                  </a:gs>
                  <a:gs pos="100000">
                    <a:srgbClr val="FFFFFF"/>
                  </a:gs>
                </a:gsLst>
                <a:lin ang="5400000" scaled="0"/>
              </a:gradFill>
              <a:latin typeface="Segoe UI Light" pitchFamily="34" charset="0"/>
              <a:ea typeface="Segoe UI" pitchFamily="34" charset="0"/>
              <a:cs typeface="Segoe UI" pitchFamily="34" charset="0"/>
            </a:endParaRPr>
          </a:p>
          <a:p>
            <a:pPr defTabSz="1218585" fontAlgn="base">
              <a:spcBef>
                <a:spcPct val="0"/>
              </a:spcBef>
              <a:spcAft>
                <a:spcPct val="0"/>
              </a:spcAft>
            </a:pPr>
            <a:endParaRPr lang="en-US" sz="2700" spc="-67" dirty="0">
              <a:gradFill>
                <a:gsLst>
                  <a:gs pos="0">
                    <a:srgbClr val="FFFFFF"/>
                  </a:gs>
                  <a:gs pos="100000">
                    <a:srgbClr val="FFFFFF"/>
                  </a:gs>
                </a:gsLst>
                <a:lin ang="5400000" scaled="0"/>
              </a:gradFill>
              <a:latin typeface="Segoe UI Light" pitchFamily="34" charset="0"/>
              <a:ea typeface="Segoe UI" pitchFamily="34" charset="0"/>
              <a:cs typeface="Segoe UI" pitchFamily="34" charset="0"/>
            </a:endParaRPr>
          </a:p>
          <a:p>
            <a:pPr defTabSz="1218585" fontAlgn="base">
              <a:spcBef>
                <a:spcPct val="0"/>
              </a:spcBef>
              <a:spcAft>
                <a:spcPct val="0"/>
              </a:spcAft>
            </a:pPr>
            <a:endParaRPr lang="en-US" sz="2700" spc="-67" dirty="0">
              <a:gradFill>
                <a:gsLst>
                  <a:gs pos="0">
                    <a:srgbClr val="FFFFFF"/>
                  </a:gs>
                  <a:gs pos="100000">
                    <a:srgbClr val="FFFFFF"/>
                  </a:gs>
                </a:gsLst>
                <a:lin ang="5400000" scaled="0"/>
              </a:gradFill>
              <a:latin typeface="Segoe UI Light" pitchFamily="34" charset="0"/>
              <a:ea typeface="Segoe UI" pitchFamily="34" charset="0"/>
              <a:cs typeface="Segoe UI" pitchFamily="34" charset="0"/>
            </a:endParaRPr>
          </a:p>
          <a:p>
            <a:pPr defTabSz="1218585" fontAlgn="base">
              <a:spcBef>
                <a:spcPct val="0"/>
              </a:spcBef>
              <a:spcAft>
                <a:spcPct val="0"/>
              </a:spcAft>
            </a:pPr>
            <a:endParaRPr lang="en-US" sz="2700" spc="-67" dirty="0">
              <a:gradFill>
                <a:gsLst>
                  <a:gs pos="0">
                    <a:srgbClr val="FFFFFF"/>
                  </a:gs>
                  <a:gs pos="100000">
                    <a:srgbClr val="FFFFFF"/>
                  </a:gs>
                </a:gsLst>
                <a:lin ang="5400000" scaled="0"/>
              </a:gradFill>
              <a:latin typeface="Segoe UI Light" pitchFamily="34" charset="0"/>
              <a:ea typeface="Segoe UI" pitchFamily="34" charset="0"/>
              <a:cs typeface="Segoe UI" pitchFamily="34" charset="0"/>
            </a:endParaRPr>
          </a:p>
          <a:p>
            <a:pPr defTabSz="1218585" fontAlgn="base">
              <a:spcBef>
                <a:spcPct val="0"/>
              </a:spcBef>
              <a:spcAft>
                <a:spcPct val="0"/>
              </a:spcAft>
            </a:pPr>
            <a:endParaRPr lang="en-US" sz="2700" spc="-67" dirty="0">
              <a:gradFill>
                <a:gsLst>
                  <a:gs pos="0">
                    <a:srgbClr val="FFFFFF"/>
                  </a:gs>
                  <a:gs pos="100000">
                    <a:srgbClr val="FFFFFF"/>
                  </a:gs>
                </a:gsLst>
                <a:lin ang="5400000" scaled="0"/>
              </a:gradFill>
              <a:latin typeface="Segoe UI Light" pitchFamily="34" charset="0"/>
              <a:ea typeface="Segoe UI" pitchFamily="34" charset="0"/>
              <a:cs typeface="Segoe UI" pitchFamily="34" charset="0"/>
            </a:endParaRPr>
          </a:p>
          <a:p>
            <a:pPr defTabSz="1218585" fontAlgn="base">
              <a:spcBef>
                <a:spcPct val="0"/>
              </a:spcBef>
              <a:spcAft>
                <a:spcPct val="0"/>
              </a:spcAft>
            </a:pPr>
            <a:endParaRPr lang="en-US" sz="2700" spc="-67" dirty="0">
              <a:gradFill>
                <a:gsLst>
                  <a:gs pos="0">
                    <a:srgbClr val="FFFFFF"/>
                  </a:gs>
                  <a:gs pos="100000">
                    <a:srgbClr val="FFFFFF"/>
                  </a:gs>
                </a:gsLst>
                <a:lin ang="5400000" scaled="0"/>
              </a:gradFill>
              <a:latin typeface="Segoe UI Light" pitchFamily="34" charset="0"/>
              <a:ea typeface="Segoe UI" pitchFamily="34" charset="0"/>
              <a:cs typeface="Segoe UI" pitchFamily="34" charset="0"/>
            </a:endParaRPr>
          </a:p>
          <a:p>
            <a:pPr defTabSz="1218585" fontAlgn="base">
              <a:spcBef>
                <a:spcPct val="0"/>
              </a:spcBef>
              <a:spcAft>
                <a:spcPct val="0"/>
              </a:spcAft>
            </a:pPr>
            <a:endParaRPr lang="en-US" sz="2700" spc="-67" dirty="0">
              <a:gradFill>
                <a:gsLst>
                  <a:gs pos="0">
                    <a:srgbClr val="FFFFFF"/>
                  </a:gs>
                  <a:gs pos="100000">
                    <a:srgbClr val="FFFFFF"/>
                  </a:gs>
                </a:gsLst>
                <a:lin ang="5400000" scaled="0"/>
              </a:gradFill>
              <a:latin typeface="Segoe UI Light" pitchFamily="34" charset="0"/>
              <a:ea typeface="Segoe UI" pitchFamily="34" charset="0"/>
              <a:cs typeface="Segoe UI" pitchFamily="34" charset="0"/>
            </a:endParaRPr>
          </a:p>
          <a:p>
            <a:pPr defTabSz="1218585" fontAlgn="base">
              <a:spcBef>
                <a:spcPct val="0"/>
              </a:spcBef>
              <a:spcAft>
                <a:spcPct val="0"/>
              </a:spcAft>
            </a:pPr>
            <a:r>
              <a:rPr lang="en-US" sz="2700" spc="-67" dirty="0">
                <a:gradFill>
                  <a:gsLst>
                    <a:gs pos="0">
                      <a:srgbClr val="FFFFFF"/>
                    </a:gs>
                    <a:gs pos="100000">
                      <a:srgbClr val="FFFFFF"/>
                    </a:gs>
                  </a:gsLst>
                  <a:lin ang="5400000" scaled="0"/>
                </a:gradFill>
                <a:latin typeface="Segoe UI Light" pitchFamily="34" charset="0"/>
                <a:ea typeface="Segoe UI" pitchFamily="34" charset="0"/>
                <a:cs typeface="Segoe UI" pitchFamily="34" charset="0"/>
              </a:rPr>
              <a:t>Move/Copy/Duplicate</a:t>
            </a:r>
          </a:p>
        </p:txBody>
      </p:sp>
      <p:sp>
        <p:nvSpPr>
          <p:cNvPr id="15" name="Rectangle 14"/>
          <p:cNvSpPr/>
          <p:nvPr/>
        </p:nvSpPr>
        <p:spPr bwMode="auto">
          <a:xfrm>
            <a:off x="4241711" y="2949410"/>
            <a:ext cx="7236099" cy="935253"/>
          </a:xfrm>
          <a:prstGeom prst="rect">
            <a:avLst/>
          </a:prstGeom>
          <a:solidFill>
            <a:srgbClr val="FF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899" tIns="60949" rIns="60949" bIns="121899" numCol="1" spcCol="0" rtlCol="0" fromWordArt="0" anchor="b" anchorCtr="0" forceAA="0" compatLnSpc="1">
            <a:prstTxWarp prst="textNoShape">
              <a:avLst/>
            </a:prstTxWarp>
            <a:noAutofit/>
          </a:bodyPr>
          <a:lstStyle/>
          <a:p>
            <a:pPr defTabSz="1218585" fontAlgn="base">
              <a:spcBef>
                <a:spcPct val="0"/>
              </a:spcBef>
              <a:spcAft>
                <a:spcPct val="0"/>
              </a:spcAft>
            </a:pPr>
            <a:r>
              <a:rPr lang="en-US" sz="2700" spc="-67" dirty="0">
                <a:gradFill>
                  <a:gsLst>
                    <a:gs pos="0">
                      <a:srgbClr val="FFFFFF"/>
                    </a:gs>
                    <a:gs pos="100000">
                      <a:srgbClr val="FFFFFF"/>
                    </a:gs>
                  </a:gsLst>
                  <a:lin ang="5400000" scaled="0"/>
                </a:gradFill>
                <a:latin typeface="Segoe UI Light" pitchFamily="34" charset="0"/>
                <a:ea typeface="Segoe UI" pitchFamily="34" charset="0"/>
                <a:cs typeface="Segoe UI" pitchFamily="34" charset="0"/>
              </a:rPr>
              <a:t>Also known as checkpoint</a:t>
            </a:r>
          </a:p>
        </p:txBody>
      </p:sp>
      <p:sp>
        <p:nvSpPr>
          <p:cNvPr id="16" name="Rectangle 15"/>
          <p:cNvSpPr/>
          <p:nvPr/>
        </p:nvSpPr>
        <p:spPr bwMode="auto">
          <a:xfrm>
            <a:off x="4241711" y="3940778"/>
            <a:ext cx="7236099" cy="935253"/>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899" tIns="60949" rIns="60949" bIns="121899" numCol="1" spcCol="0" rtlCol="0" fromWordArt="0" anchor="b" anchorCtr="0" forceAA="0" compatLnSpc="1">
            <a:prstTxWarp prst="textNoShape">
              <a:avLst/>
            </a:prstTxWarp>
            <a:noAutofit/>
          </a:bodyPr>
          <a:lstStyle/>
          <a:p>
            <a:pPr defTabSz="1218585" fontAlgn="base">
              <a:spcBef>
                <a:spcPct val="0"/>
              </a:spcBef>
              <a:spcAft>
                <a:spcPct val="0"/>
              </a:spcAft>
            </a:pPr>
            <a:r>
              <a:rPr lang="en-US" sz="2700" spc="-67" dirty="0">
                <a:gradFill>
                  <a:gsLst>
                    <a:gs pos="0">
                      <a:srgbClr val="FFFFFF"/>
                    </a:gs>
                    <a:gs pos="100000">
                      <a:srgbClr val="FFFFFF"/>
                    </a:gs>
                  </a:gsLst>
                  <a:lin ang="5400000" scaled="0"/>
                </a:gradFill>
                <a:latin typeface="Segoe UI Light" pitchFamily="34" charset="0"/>
                <a:ea typeface="Segoe UI" pitchFamily="34" charset="0"/>
                <a:cs typeface="Segoe UI" pitchFamily="34" charset="0"/>
              </a:rPr>
              <a:t>Backup service provider</a:t>
            </a:r>
          </a:p>
        </p:txBody>
      </p:sp>
      <p:sp>
        <p:nvSpPr>
          <p:cNvPr id="17" name="Rectangle 16"/>
          <p:cNvSpPr/>
          <p:nvPr/>
        </p:nvSpPr>
        <p:spPr bwMode="auto">
          <a:xfrm>
            <a:off x="4241711" y="4932147"/>
            <a:ext cx="7236099" cy="935253"/>
          </a:xfrm>
          <a:prstGeom prst="rect">
            <a:avLst/>
          </a:prstGeom>
          <a:solidFill>
            <a:srgbClr val="FF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899" tIns="60949" rIns="60949" bIns="121899" numCol="1" spcCol="0" rtlCol="0" fromWordArt="0" anchor="b" anchorCtr="0" forceAA="0" compatLnSpc="1">
            <a:prstTxWarp prst="textNoShape">
              <a:avLst/>
            </a:prstTxWarp>
            <a:noAutofit/>
          </a:bodyPr>
          <a:lstStyle/>
          <a:p>
            <a:pPr defTabSz="1218585" fontAlgn="base">
              <a:spcBef>
                <a:spcPct val="0"/>
              </a:spcBef>
              <a:spcAft>
                <a:spcPct val="0"/>
              </a:spcAft>
            </a:pPr>
            <a:r>
              <a:rPr lang="en-US" sz="2700" spc="-67" dirty="0">
                <a:gradFill>
                  <a:gsLst>
                    <a:gs pos="0">
                      <a:srgbClr val="FFFFFF"/>
                    </a:gs>
                    <a:gs pos="100000">
                      <a:srgbClr val="FFFFFF"/>
                    </a:gs>
                  </a:gsLst>
                  <a:lin ang="5400000" scaled="0"/>
                </a:gradFill>
                <a:latin typeface="Segoe UI Light" pitchFamily="34" charset="0"/>
                <a:ea typeface="Segoe UI" pitchFamily="34" charset="0"/>
                <a:cs typeface="Segoe UI" pitchFamily="34" charset="0"/>
              </a:rPr>
              <a:t>One-way process from Virtual Server 2005 R2</a:t>
            </a:r>
          </a:p>
        </p:txBody>
      </p:sp>
    </p:spTree>
    <p:extLst>
      <p:ext uri="{BB962C8B-B14F-4D97-AF65-F5344CB8AC3E}">
        <p14:creationId xmlns:p14="http://schemas.microsoft.com/office/powerpoint/2010/main" val="1902157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Dynamic Memory</a:t>
            </a:r>
            <a:endParaRPr lang="en-US" dirty="0"/>
          </a:p>
        </p:txBody>
      </p:sp>
      <p:sp>
        <p:nvSpPr>
          <p:cNvPr id="3" name="Content Placeholder 2"/>
          <p:cNvSpPr>
            <a:spLocks noGrp="1"/>
          </p:cNvSpPr>
          <p:nvPr>
            <p:ph idx="1"/>
          </p:nvPr>
        </p:nvSpPr>
        <p:spPr>
          <a:xfrm>
            <a:off x="519113" y="1447800"/>
            <a:ext cx="11149013" cy="4927600"/>
          </a:xfrm>
        </p:spPr>
        <p:txBody>
          <a:bodyPr>
            <a:noAutofit/>
          </a:bodyPr>
          <a:lstStyle/>
          <a:p>
            <a:r>
              <a:rPr lang="en-US" sz="2400" dirty="0"/>
              <a:t>Hyper-V memory enhancement in Windows Server 2008 R2 </a:t>
            </a:r>
            <a:r>
              <a:rPr lang="en-US" sz="2400" dirty="0" smtClean="0"/>
              <a:t>SP1 and beyond</a:t>
            </a:r>
            <a:endParaRPr lang="en-US" sz="2400" dirty="0"/>
          </a:p>
          <a:p>
            <a:r>
              <a:rPr lang="en-US" sz="2400" dirty="0"/>
              <a:t>Higher VM consolidation ratios on same hardware with minimal performance impact</a:t>
            </a:r>
          </a:p>
          <a:p>
            <a:r>
              <a:rPr lang="en-US" sz="2400" dirty="0"/>
              <a:t>Memory is pooled and dynamically distributed across VMs to allow it to easily grow or shrink with no service interruption</a:t>
            </a:r>
          </a:p>
          <a:p>
            <a:pPr lvl="1"/>
            <a:r>
              <a:rPr lang="en-US" sz="1900" dirty="0"/>
              <a:t>Active Memory addition</a:t>
            </a:r>
          </a:p>
          <a:p>
            <a:pPr lvl="2"/>
            <a:r>
              <a:rPr lang="en-US" sz="1600" dirty="0"/>
              <a:t>Memory is added immediately when VM needs it</a:t>
            </a:r>
          </a:p>
          <a:p>
            <a:pPr lvl="1"/>
            <a:r>
              <a:rPr lang="en-US" sz="1900" dirty="0"/>
              <a:t>Passive Memory reclamation</a:t>
            </a:r>
          </a:p>
          <a:p>
            <a:pPr lvl="2"/>
            <a:r>
              <a:rPr lang="en-US" sz="1600" dirty="0"/>
              <a:t>Unutilized memory is collected every 5 minutes</a:t>
            </a:r>
          </a:p>
          <a:p>
            <a:r>
              <a:rPr lang="en-US" sz="2400" dirty="0"/>
              <a:t>Supports both server and desktop</a:t>
            </a:r>
          </a:p>
          <a:p>
            <a:r>
              <a:rPr lang="en-US" sz="2400" dirty="0"/>
              <a:t>VM Guests are enlightened</a:t>
            </a:r>
          </a:p>
          <a:p>
            <a:pPr lvl="1"/>
            <a:r>
              <a:rPr lang="en-US" sz="1900" dirty="0"/>
              <a:t>Guest Integration Components installed</a:t>
            </a:r>
          </a:p>
          <a:p>
            <a:pPr lvl="1"/>
            <a:r>
              <a:rPr lang="en-US" sz="1900" dirty="0"/>
              <a:t>Must be updated to </a:t>
            </a:r>
            <a:r>
              <a:rPr lang="en-US" sz="1900" dirty="0" smtClean="0"/>
              <a:t>latest version</a:t>
            </a:r>
          </a:p>
          <a:p>
            <a:r>
              <a:rPr lang="en-US" sz="2400" dirty="0" smtClean="0"/>
              <a:t>Memory </a:t>
            </a:r>
            <a:r>
              <a:rPr lang="en-US" sz="2400" dirty="0"/>
              <a:t>is added and removed via synthetic memory driver (memory VSC) support</a:t>
            </a:r>
          </a:p>
        </p:txBody>
      </p:sp>
      <p:sp>
        <p:nvSpPr>
          <p:cNvPr id="4" name="Slide Number Placeholder 3"/>
          <p:cNvSpPr>
            <a:spLocks noGrp="1"/>
          </p:cNvSpPr>
          <p:nvPr>
            <p:ph type="sldNum" sz="quarter" idx="4294967295"/>
          </p:nvPr>
        </p:nvSpPr>
        <p:spPr>
          <a:xfrm>
            <a:off x="101574" y="6376459"/>
            <a:ext cx="2844059" cy="366183"/>
          </a:xfrm>
          <a:prstGeom prst="rect">
            <a:avLst/>
          </a:prstGeom>
        </p:spPr>
        <p:txBody>
          <a:bodyPr lIns="121899" tIns="60949" rIns="121899" bIns="60949"/>
          <a:lstStyle/>
          <a:p>
            <a:fld id="{E6080E77-FDF4-4DF0-AE47-B9099DA67ABA}" type="slidenum">
              <a:rPr lang="en-US" smtClean="0"/>
              <a:t>15</a:t>
            </a:fld>
            <a:endParaRPr lang="en-US"/>
          </a:p>
        </p:txBody>
      </p:sp>
    </p:spTree>
    <p:extLst>
      <p:ext uri="{BB962C8B-B14F-4D97-AF65-F5344CB8AC3E}">
        <p14:creationId xmlns:p14="http://schemas.microsoft.com/office/powerpoint/2010/main" val="268703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Dynamic Memory Settings</a:t>
            </a:r>
            <a:endParaRPr lang="en-US" dirty="0"/>
          </a:p>
        </p:txBody>
      </p:sp>
      <p:sp>
        <p:nvSpPr>
          <p:cNvPr id="8" name="Content Placeholder 7"/>
          <p:cNvSpPr>
            <a:spLocks noGrp="1"/>
          </p:cNvSpPr>
          <p:nvPr>
            <p:ph idx="1"/>
          </p:nvPr>
        </p:nvSpPr>
        <p:spPr>
          <a:xfrm>
            <a:off x="609441" y="1600201"/>
            <a:ext cx="5180251" cy="4525963"/>
          </a:xfrm>
        </p:spPr>
        <p:txBody>
          <a:bodyPr>
            <a:normAutofit lnSpcReduction="10000"/>
          </a:bodyPr>
          <a:lstStyle/>
          <a:p>
            <a:r>
              <a:rPr lang="en-US" sz="2100" dirty="0"/>
              <a:t>Startup RAM: Memory needed to boot VM</a:t>
            </a:r>
          </a:p>
          <a:p>
            <a:pPr lvl="1"/>
            <a:r>
              <a:rPr lang="en-US" sz="1900" dirty="0"/>
              <a:t>Guest OS + Apps</a:t>
            </a:r>
          </a:p>
          <a:p>
            <a:pPr lvl="1"/>
            <a:r>
              <a:rPr lang="en-US" sz="1900" dirty="0"/>
              <a:t>Default: 512MB</a:t>
            </a:r>
          </a:p>
          <a:p>
            <a:r>
              <a:rPr lang="en-US" sz="2100" dirty="0"/>
              <a:t>Maximum RAM: Memory limit for the VM</a:t>
            </a:r>
          </a:p>
          <a:p>
            <a:pPr lvl="1"/>
            <a:r>
              <a:rPr lang="en-US" sz="1900" dirty="0"/>
              <a:t>Default: 64GB</a:t>
            </a:r>
          </a:p>
          <a:p>
            <a:r>
              <a:rPr lang="en-US" sz="2100" dirty="0"/>
              <a:t>Memory Buffer: Free memory to try to </a:t>
            </a:r>
            <a:br>
              <a:rPr lang="en-US" sz="2100" dirty="0"/>
            </a:br>
            <a:r>
              <a:rPr lang="en-US" sz="2100" dirty="0"/>
              <a:t>maintain in the VM</a:t>
            </a:r>
          </a:p>
          <a:p>
            <a:pPr lvl="1"/>
            <a:r>
              <a:rPr lang="en-US" sz="1900" dirty="0"/>
              <a:t>Enables responsiveness for workload bursts</a:t>
            </a:r>
          </a:p>
          <a:p>
            <a:pPr lvl="1"/>
            <a:r>
              <a:rPr lang="en-US" sz="1900" dirty="0"/>
              <a:t>Allows use for file cache</a:t>
            </a:r>
          </a:p>
          <a:p>
            <a:r>
              <a:rPr lang="en-US" sz="2100" dirty="0"/>
              <a:t>Memory Priority: Order in which VMs are allocated memory</a:t>
            </a:r>
          </a:p>
          <a:p>
            <a:pPr lvl="1"/>
            <a:r>
              <a:rPr lang="en-US" sz="1900" dirty="0"/>
              <a:t>Range: 1 (highest) - 10,000</a:t>
            </a:r>
          </a:p>
          <a:p>
            <a:pPr lvl="1"/>
            <a:r>
              <a:rPr lang="en-US" sz="1900" dirty="0"/>
              <a:t>Default: 5,000</a:t>
            </a:r>
          </a:p>
        </p:txBody>
      </p:sp>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91265" y="1676401"/>
            <a:ext cx="6195986" cy="4426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4294967295"/>
          </p:nvPr>
        </p:nvSpPr>
        <p:spPr>
          <a:xfrm>
            <a:off x="101574" y="6376459"/>
            <a:ext cx="2844059" cy="366183"/>
          </a:xfrm>
          <a:prstGeom prst="rect">
            <a:avLst/>
          </a:prstGeom>
        </p:spPr>
        <p:txBody>
          <a:bodyPr lIns="121899" tIns="60949" rIns="121899" bIns="60949"/>
          <a:lstStyle/>
          <a:p>
            <a:fld id="{E6080E77-FDF4-4DF0-AE47-B9099DA67ABA}" type="slidenum">
              <a:rPr lang="en-US" smtClean="0"/>
              <a:t>16</a:t>
            </a:fld>
            <a:endParaRPr lang="en-US"/>
          </a:p>
        </p:txBody>
      </p:sp>
    </p:spTree>
    <p:extLst>
      <p:ext uri="{BB962C8B-B14F-4D97-AF65-F5344CB8AC3E}">
        <p14:creationId xmlns:p14="http://schemas.microsoft.com/office/powerpoint/2010/main" val="1660054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smtClean="0"/>
              <a:t>Native Boot To VHD</a:t>
            </a:r>
            <a:endParaRPr lang="en-US" dirty="0"/>
          </a:p>
        </p:txBody>
      </p:sp>
      <p:sp>
        <p:nvSpPr>
          <p:cNvPr id="3" name="Content Placeholder 2"/>
          <p:cNvSpPr>
            <a:spLocks noGrp="1"/>
          </p:cNvSpPr>
          <p:nvPr>
            <p:ph idx="1"/>
          </p:nvPr>
        </p:nvSpPr>
        <p:spPr>
          <a:xfrm>
            <a:off x="146013" y="1181100"/>
            <a:ext cx="11672493" cy="4838700"/>
          </a:xfrm>
        </p:spPr>
        <p:txBody>
          <a:bodyPr>
            <a:normAutofit fontScale="92500" lnSpcReduction="20000"/>
          </a:bodyPr>
          <a:lstStyle/>
          <a:p>
            <a:r>
              <a:rPr lang="en-US" dirty="0" smtClean="0">
                <a:solidFill>
                  <a:schemeClr val="tx1"/>
                </a:solidFill>
              </a:rPr>
              <a:t>What is Native Boot?</a:t>
            </a:r>
          </a:p>
          <a:p>
            <a:r>
              <a:rPr lang="en-US" dirty="0" smtClean="0">
                <a:solidFill>
                  <a:schemeClr val="tx1"/>
                </a:solidFill>
              </a:rPr>
              <a:t>Benefits and Performance </a:t>
            </a:r>
          </a:p>
          <a:p>
            <a:r>
              <a:rPr lang="en-US" dirty="0" smtClean="0"/>
              <a:t>Inside look at Boot to VHD Partitions</a:t>
            </a:r>
          </a:p>
          <a:p>
            <a:r>
              <a:rPr lang="en-US" dirty="0" smtClean="0">
                <a:solidFill>
                  <a:schemeClr val="tx1"/>
                </a:solidFill>
              </a:rPr>
              <a:t>Common Scenarios </a:t>
            </a:r>
          </a:p>
          <a:p>
            <a:r>
              <a:rPr lang="en-US" dirty="0" smtClean="0"/>
              <a:t>Installing … OS Media or Network Boot</a:t>
            </a:r>
          </a:p>
          <a:p>
            <a:pPr lvl="1"/>
            <a:r>
              <a:rPr lang="en-US" sz="2400" dirty="0" smtClean="0"/>
              <a:t>Step By Step</a:t>
            </a:r>
            <a:r>
              <a:rPr lang="en-US" sz="2400" dirty="0" smtClean="0">
                <a:solidFill>
                  <a:schemeClr val="tx1"/>
                </a:solidFill>
              </a:rPr>
              <a:t> – Native Boot to VHD with No underlying OS</a:t>
            </a:r>
          </a:p>
          <a:p>
            <a:pPr lvl="1"/>
            <a:r>
              <a:rPr lang="en-US" sz="2400" dirty="0" smtClean="0"/>
              <a:t>Step By Step – Native Boot to VHD with Underlying OS</a:t>
            </a:r>
          </a:p>
          <a:p>
            <a:r>
              <a:rPr lang="en-US" dirty="0" smtClean="0"/>
              <a:t>An Inside Look at BCDEdit</a:t>
            </a:r>
          </a:p>
          <a:p>
            <a:r>
              <a:rPr lang="en-US" dirty="0" smtClean="0"/>
              <a:t>Limitations</a:t>
            </a:r>
          </a:p>
          <a:p>
            <a:r>
              <a:rPr lang="en-US" dirty="0" smtClean="0"/>
              <a:t>Guidelines, Here is the proof =&gt; Next…</a:t>
            </a:r>
          </a:p>
          <a:p>
            <a:endParaRPr lang="en-US" dirty="0"/>
          </a:p>
          <a:p>
            <a:r>
              <a:rPr lang="en-US" dirty="0"/>
              <a:t>http://aka.ms/Boot2VHD</a:t>
            </a:r>
            <a:endParaRPr lang="en-US" dirty="0" smtClean="0"/>
          </a:p>
        </p:txBody>
      </p:sp>
    </p:spTree>
    <p:extLst>
      <p:ext uri="{BB962C8B-B14F-4D97-AF65-F5344CB8AC3E}">
        <p14:creationId xmlns:p14="http://schemas.microsoft.com/office/powerpoint/2010/main" val="3564296195"/>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Introduction to Native Boot to VHD</a:t>
            </a:r>
            <a:endParaRPr lang="en-US" dirty="0">
              <a:solidFill>
                <a:schemeClr val="tx1"/>
              </a:solidFill>
            </a:endParaRPr>
          </a:p>
        </p:txBody>
      </p:sp>
      <p:sp>
        <p:nvSpPr>
          <p:cNvPr id="3" name="Text Placeholder 2"/>
          <p:cNvSpPr>
            <a:spLocks noGrp="1"/>
          </p:cNvSpPr>
          <p:nvPr>
            <p:ph type="body" sz="quarter" idx="10"/>
          </p:nvPr>
        </p:nvSpPr>
        <p:spPr>
          <a:xfrm>
            <a:off x="507868" y="1411552"/>
            <a:ext cx="11173090" cy="4557448"/>
          </a:xfrm>
        </p:spPr>
        <p:txBody>
          <a:bodyPr>
            <a:normAutofit fontScale="70000" lnSpcReduction="20000"/>
          </a:bodyPr>
          <a:lstStyle/>
          <a:p>
            <a:r>
              <a:rPr lang="en-US" dirty="0" smtClean="0"/>
              <a:t>What is a Virtual Hard Disk (VHD)</a:t>
            </a:r>
          </a:p>
          <a:p>
            <a:pPr lvl="1"/>
            <a:r>
              <a:rPr lang="en-US" dirty="0" smtClean="0"/>
              <a:t>Fixed Disks</a:t>
            </a:r>
          </a:p>
          <a:p>
            <a:pPr lvl="2"/>
            <a:r>
              <a:rPr lang="en-US" dirty="0" smtClean="0"/>
              <a:t>Larger (slower to deploy)</a:t>
            </a:r>
          </a:p>
          <a:p>
            <a:pPr lvl="2"/>
            <a:r>
              <a:rPr lang="en-US" dirty="0" smtClean="0"/>
              <a:t>Recommended for production systems</a:t>
            </a:r>
          </a:p>
          <a:p>
            <a:pPr lvl="1"/>
            <a:r>
              <a:rPr lang="en-US" dirty="0" smtClean="0"/>
              <a:t>Dynamic disks</a:t>
            </a:r>
          </a:p>
          <a:p>
            <a:pPr lvl="2"/>
            <a:r>
              <a:rPr lang="en-US" dirty="0" smtClean="0"/>
              <a:t>Grow as data is added</a:t>
            </a:r>
          </a:p>
          <a:p>
            <a:pPr lvl="2"/>
            <a:r>
              <a:rPr lang="en-US" dirty="0" smtClean="0"/>
              <a:t>Smaller (faster to deploy)</a:t>
            </a:r>
          </a:p>
          <a:p>
            <a:pPr lvl="1"/>
            <a:r>
              <a:rPr lang="en-US" dirty="0" smtClean="0"/>
              <a:t>As used with Virtual PC / Virtual Server / Hyper-V</a:t>
            </a:r>
          </a:p>
          <a:p>
            <a:r>
              <a:rPr lang="en-US" dirty="0" smtClean="0"/>
              <a:t>Supported Platforms </a:t>
            </a:r>
          </a:p>
          <a:p>
            <a:pPr lvl="1"/>
            <a:r>
              <a:rPr lang="en-US" dirty="0" smtClean="0"/>
              <a:t>Windows 7 (Enterprise, Ultimate)</a:t>
            </a:r>
          </a:p>
          <a:p>
            <a:pPr lvl="1"/>
            <a:r>
              <a:rPr lang="en-US" dirty="0" smtClean="0"/>
              <a:t>Windows Server 2008 R2 (Full and Core)</a:t>
            </a:r>
          </a:p>
          <a:p>
            <a:pPr lvl="2"/>
            <a:r>
              <a:rPr lang="en-US" dirty="0" smtClean="0"/>
              <a:t>Standard, Enterprise, Datacenter, Web</a:t>
            </a:r>
          </a:p>
          <a:p>
            <a:pPr lvl="2"/>
            <a:r>
              <a:rPr lang="en-US" dirty="0" smtClean="0"/>
              <a:t>Itanium-based systems</a:t>
            </a:r>
          </a:p>
          <a:p>
            <a:pPr lvl="1"/>
            <a:r>
              <a:rPr lang="en-US" dirty="0" smtClean="0"/>
              <a:t>Windows 8, Windows Server 2012</a:t>
            </a:r>
          </a:p>
          <a:p>
            <a:r>
              <a:rPr lang="en-US" dirty="0" smtClean="0"/>
              <a:t>Tools (See Resources for details)</a:t>
            </a:r>
          </a:p>
          <a:p>
            <a:pPr lvl="1"/>
            <a:r>
              <a:rPr lang="en-US" sz="2400" u="sng" dirty="0" err="1" smtClean="0"/>
              <a:t>DiskPart</a:t>
            </a:r>
            <a:r>
              <a:rPr lang="en-US" sz="2400" dirty="0" smtClean="0"/>
              <a:t>,  </a:t>
            </a:r>
            <a:r>
              <a:rPr lang="en-US" sz="2400" u="sng" dirty="0" smtClean="0"/>
              <a:t>Disk Management (MMC)</a:t>
            </a:r>
            <a:r>
              <a:rPr lang="en-US" sz="2400" dirty="0" smtClean="0"/>
              <a:t>,  </a:t>
            </a:r>
            <a:r>
              <a:rPr lang="en-US" sz="2400" u="sng" dirty="0" smtClean="0"/>
              <a:t>BCDEdit</a:t>
            </a:r>
            <a:r>
              <a:rPr lang="en-US" sz="2400" dirty="0" smtClean="0"/>
              <a:t>, </a:t>
            </a:r>
            <a:r>
              <a:rPr lang="en-US" sz="2400" dirty="0" err="1" smtClean="0"/>
              <a:t>BCDBoot</a:t>
            </a:r>
            <a:r>
              <a:rPr lang="en-US" sz="2400" dirty="0" smtClean="0"/>
              <a:t>, DISM, Hyper-V Manager, </a:t>
            </a:r>
            <a:r>
              <a:rPr lang="en-US" sz="2400" dirty="0" err="1" smtClean="0"/>
              <a:t>Sysprep</a:t>
            </a:r>
            <a:r>
              <a:rPr lang="en-US" sz="2400" dirty="0" smtClean="0"/>
              <a:t>, </a:t>
            </a:r>
            <a:r>
              <a:rPr lang="en-US" sz="2400" dirty="0" err="1" smtClean="0"/>
              <a:t>ImageX</a:t>
            </a:r>
            <a:r>
              <a:rPr lang="en-US" sz="2400" dirty="0" smtClean="0"/>
              <a:t> (AIK) </a:t>
            </a:r>
          </a:p>
        </p:txBody>
      </p:sp>
    </p:spTree>
    <p:extLst>
      <p:ext uri="{BB962C8B-B14F-4D97-AF65-F5344CB8AC3E}">
        <p14:creationId xmlns:p14="http://schemas.microsoft.com/office/powerpoint/2010/main" val="428549127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a:t>
            </a:r>
            <a:endParaRPr lang="en-US" dirty="0"/>
          </a:p>
        </p:txBody>
      </p:sp>
      <p:sp>
        <p:nvSpPr>
          <p:cNvPr id="3" name="Content Placeholder 2"/>
          <p:cNvSpPr>
            <a:spLocks noGrp="1"/>
          </p:cNvSpPr>
          <p:nvPr>
            <p:ph idx="1"/>
          </p:nvPr>
        </p:nvSpPr>
        <p:spPr>
          <a:xfrm>
            <a:off x="609442" y="1003300"/>
            <a:ext cx="7381012" cy="5289346"/>
          </a:xfrm>
        </p:spPr>
        <p:txBody>
          <a:bodyPr>
            <a:noAutofit/>
          </a:bodyPr>
          <a:lstStyle/>
          <a:p>
            <a:r>
              <a:rPr lang="en-US" sz="2000" dirty="0" smtClean="0"/>
              <a:t>Possible to boot a VHD directly on hardware using Hardware Manufacturer Drivers!</a:t>
            </a:r>
          </a:p>
          <a:p>
            <a:r>
              <a:rPr lang="en-US" sz="2000" dirty="0" smtClean="0"/>
              <a:t>Can run Windows Virtualization Platform</a:t>
            </a:r>
          </a:p>
          <a:p>
            <a:r>
              <a:rPr lang="en-US" sz="2000" dirty="0" smtClean="0">
                <a:solidFill>
                  <a:schemeClr val="tx1"/>
                </a:solidFill>
              </a:rPr>
              <a:t>Deploy either as physical or virtual using same file  </a:t>
            </a:r>
          </a:p>
          <a:p>
            <a:r>
              <a:rPr lang="en-US" sz="2000" dirty="0" smtClean="0">
                <a:solidFill>
                  <a:schemeClr val="tx1"/>
                </a:solidFill>
              </a:rPr>
              <a:t>Use the same management tools</a:t>
            </a:r>
          </a:p>
          <a:p>
            <a:r>
              <a:rPr lang="en-US" sz="2000" dirty="0" smtClean="0">
                <a:solidFill>
                  <a:schemeClr val="tx1"/>
                </a:solidFill>
              </a:rPr>
              <a:t>Support multiple boot scenarios </a:t>
            </a:r>
          </a:p>
          <a:p>
            <a:r>
              <a:rPr lang="en-US" sz="2000" dirty="0" smtClean="0">
                <a:solidFill>
                  <a:schemeClr val="tx1"/>
                </a:solidFill>
              </a:rPr>
              <a:t>Fast deployment for re-usable environments </a:t>
            </a:r>
          </a:p>
          <a:p>
            <a:pPr marL="342900" lvl="2" indent="-342900"/>
            <a:r>
              <a:rPr lang="en-US" dirty="0" smtClean="0"/>
              <a:t>Parent of a differencing disk can be a fixed, dynamic, or differencing disk (differencing chain)</a:t>
            </a:r>
          </a:p>
          <a:p>
            <a:pPr marL="342900" lvl="2" indent="-342900"/>
            <a:r>
              <a:rPr lang="en-US" dirty="0" smtClean="0"/>
              <a:t>Negligible performance difference from Native</a:t>
            </a:r>
          </a:p>
          <a:p>
            <a:pPr marL="342900" lvl="2" indent="-342900"/>
            <a:endParaRPr lang="en-US" dirty="0" smtClean="0"/>
          </a:p>
          <a:p>
            <a:endParaRPr lang="en-US" sz="2000" dirty="0" smtClean="0">
              <a:solidFill>
                <a:schemeClr val="tx1"/>
              </a:solidFill>
            </a:endParaRPr>
          </a:p>
        </p:txBody>
      </p:sp>
      <p:pic>
        <p:nvPicPr>
          <p:cNvPr id="4" name="Picture 3" descr="Device Manager.PNG"/>
          <p:cNvPicPr>
            <a:picLocks noChangeAspect="1"/>
          </p:cNvPicPr>
          <p:nvPr/>
        </p:nvPicPr>
        <p:blipFill>
          <a:blip r:embed="rId3" cstate="print"/>
          <a:stretch>
            <a:fillRect/>
          </a:stretch>
        </p:blipFill>
        <p:spPr>
          <a:xfrm>
            <a:off x="7990453" y="-307356"/>
            <a:ext cx="4638525" cy="7269776"/>
          </a:xfrm>
          <a:prstGeom prst="rect">
            <a:avLst/>
          </a:prstGeom>
        </p:spPr>
      </p:pic>
    </p:spTree>
    <p:extLst>
      <p:ext uri="{BB962C8B-B14F-4D97-AF65-F5344CB8AC3E}">
        <p14:creationId xmlns:p14="http://schemas.microsoft.com/office/powerpoint/2010/main" val="177668402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95132" y="3567754"/>
            <a:ext cx="5105965" cy="2502847"/>
          </a:xfrm>
          <a:prstGeom prst="rect">
            <a:avLst/>
          </a:prstGeom>
          <a:solidFill>
            <a:srgbClr val="0071BC"/>
          </a:solidFill>
          <a:ln>
            <a:noFill/>
          </a:ln>
          <a:effectLst/>
        </p:spPr>
        <p:style>
          <a:lnRef idx="1">
            <a:schemeClr val="accent1"/>
          </a:lnRef>
          <a:fillRef idx="3">
            <a:schemeClr val="accent1"/>
          </a:fillRef>
          <a:effectRef idx="2">
            <a:schemeClr val="accent1"/>
          </a:effectRef>
          <a:fontRef idx="minor">
            <a:schemeClr val="lt1"/>
          </a:fontRef>
        </p:style>
        <p:txBody>
          <a:bodyPr lIns="121888" tIns="60944" rIns="121888" bIns="60944" rtlCol="0" anchor="b" anchorCtr="0"/>
          <a:lstStyle/>
          <a:p>
            <a:pPr marL="457120" indent="-457120"/>
            <a:r>
              <a:rPr lang="en-US" sz="2800" spc="-67" dirty="0">
                <a:gradFill>
                  <a:gsLst>
                    <a:gs pos="0">
                      <a:srgbClr val="FFFFFF"/>
                    </a:gs>
                    <a:gs pos="100000">
                      <a:srgbClr val="FFFFFF"/>
                    </a:gs>
                  </a:gsLst>
                  <a:lin ang="5400000" scaled="0"/>
                </a:gradFill>
                <a:latin typeface="Segoe UI" pitchFamily="34" charset="0"/>
                <a:ea typeface="Segoe UI" pitchFamily="34" charset="0"/>
                <a:cs typeface="Segoe UI" pitchFamily="34" charset="0"/>
              </a:rPr>
              <a:t>Dan </a:t>
            </a:r>
            <a:r>
              <a:rPr lang="en-US" sz="2800" spc="-67"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Stolts</a:t>
            </a:r>
            <a:r>
              <a:rPr lang="en-US" sz="1600" spc="-67"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 MCT, MCSA, MCITP…</a:t>
            </a:r>
            <a:endParaRPr lang="en-US" sz="2800" dirty="0" smtClean="0"/>
          </a:p>
          <a:p>
            <a:pPr marL="457120" indent="-457120"/>
            <a:r>
              <a:rPr lang="en-US" sz="2100" dirty="0" smtClean="0"/>
              <a:t>http</a:t>
            </a:r>
            <a:r>
              <a:rPr lang="en-US" sz="2100" dirty="0"/>
              <a:t>://ITProGuru.com</a:t>
            </a:r>
          </a:p>
          <a:p>
            <a:pPr marL="457120" indent="-457120"/>
            <a:r>
              <a:rPr lang="en-US" sz="2100" dirty="0"/>
              <a:t>http://blogs.technet.com/DanStolts</a:t>
            </a:r>
          </a:p>
          <a:p>
            <a:pPr marL="457120" indent="-457120"/>
            <a:r>
              <a:rPr lang="en-US" sz="2400" dirty="0" smtClean="0">
                <a:solidFill>
                  <a:schemeClr val="tx1"/>
                </a:solidFill>
                <a:latin typeface="Segoe UI" pitchFamily="34" charset="0"/>
                <a:ea typeface="Segoe UI" pitchFamily="34" charset="0"/>
                <a:cs typeface="Segoe UI" pitchFamily="34" charset="0"/>
              </a:rPr>
              <a:t>@</a:t>
            </a:r>
            <a:r>
              <a:rPr lang="en-US" sz="2400" b="1" dirty="0" err="1" smtClean="0">
                <a:solidFill>
                  <a:schemeClr val="tx1"/>
                </a:solidFill>
                <a:latin typeface="Segoe UI" pitchFamily="34" charset="0"/>
                <a:ea typeface="Segoe UI" pitchFamily="34" charset="0"/>
                <a:cs typeface="Segoe UI" pitchFamily="34" charset="0"/>
              </a:rPr>
              <a:t>itproguru</a:t>
            </a:r>
            <a:endParaRPr lang="en-US" sz="2400" b="1" dirty="0" smtClean="0">
              <a:solidFill>
                <a:schemeClr val="tx1"/>
              </a:solidFill>
              <a:latin typeface="Segoe UI" pitchFamily="34" charset="0"/>
              <a:ea typeface="Segoe UI" pitchFamily="34" charset="0"/>
              <a:cs typeface="Segoe UI" pitchFamily="34" charset="0"/>
            </a:endParaRPr>
          </a:p>
          <a:p>
            <a:pPr marL="457120" indent="-457120"/>
            <a:r>
              <a:rPr lang="en-US" dirty="0" smtClean="0">
                <a:solidFill>
                  <a:schemeClr val="tx1"/>
                </a:solidFill>
                <a:latin typeface="Segoe UI" pitchFamily="34" charset="0"/>
                <a:ea typeface="Segoe UI" pitchFamily="34" charset="0"/>
                <a:cs typeface="Segoe UI" pitchFamily="34" charset="0"/>
              </a:rPr>
              <a:t>CT, MA, ME, NH, VT, NY (upstate)</a:t>
            </a:r>
          </a:p>
        </p:txBody>
      </p:sp>
      <p:sp>
        <p:nvSpPr>
          <p:cNvPr id="5" name="Rectangle 4"/>
          <p:cNvSpPr/>
          <p:nvPr/>
        </p:nvSpPr>
        <p:spPr bwMode="auto">
          <a:xfrm>
            <a:off x="991364" y="3567754"/>
            <a:ext cx="2502195" cy="2502847"/>
          </a:xfrm>
          <a:prstGeom prst="rect">
            <a:avLst/>
          </a:prstGeom>
          <a:solidFill>
            <a:srgbClr val="FF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899" tIns="60949" rIns="60949" bIns="121899" numCol="1" spcCol="0" rtlCol="0" fromWordArt="0" anchor="b" anchorCtr="0" forceAA="0" compatLnSpc="1">
            <a:prstTxWarp prst="textNoShape">
              <a:avLst/>
            </a:prstTxWarp>
            <a:noAutofit/>
          </a:bodyPr>
          <a:lstStyle/>
          <a:p>
            <a:pPr defTabSz="1218585" fontAlgn="base">
              <a:spcBef>
                <a:spcPct val="0"/>
              </a:spcBef>
              <a:spcAft>
                <a:spcPct val="0"/>
              </a:spcAft>
            </a:pPr>
            <a:r>
              <a:rPr lang="en-US" sz="2000" spc="-67" dirty="0">
                <a:gradFill>
                  <a:gsLst>
                    <a:gs pos="0">
                      <a:srgbClr val="FFFFFF"/>
                    </a:gs>
                    <a:gs pos="100000">
                      <a:srgbClr val="FFFFFF"/>
                    </a:gs>
                  </a:gsLst>
                  <a:lin ang="5400000" scaled="0"/>
                </a:gradFill>
                <a:latin typeface="Segoe UI" pitchFamily="34" charset="0"/>
                <a:ea typeface="Segoe UI" pitchFamily="34" charset="0"/>
                <a:cs typeface="Segoe UI" pitchFamily="34" charset="0"/>
              </a:rPr>
              <a:t>Virtualization</a:t>
            </a:r>
          </a:p>
          <a:p>
            <a:pPr defTabSz="1218585" fontAlgn="base">
              <a:spcBef>
                <a:spcPct val="0"/>
              </a:spcBef>
              <a:spcAft>
                <a:spcPct val="0"/>
              </a:spcAft>
            </a:pPr>
            <a:r>
              <a:rPr lang="en-US" sz="2000" spc="-67" dirty="0">
                <a:gradFill>
                  <a:gsLst>
                    <a:gs pos="0">
                      <a:srgbClr val="FFFFFF"/>
                    </a:gs>
                    <a:gs pos="100000">
                      <a:srgbClr val="FFFFFF"/>
                    </a:gs>
                  </a:gsLst>
                  <a:lin ang="5400000" scaled="0"/>
                </a:gradFill>
                <a:latin typeface="Segoe UI" pitchFamily="34" charset="0"/>
                <a:ea typeface="Segoe UI" pitchFamily="34" charset="0"/>
                <a:cs typeface="Segoe UI" pitchFamily="34" charset="0"/>
              </a:rPr>
              <a:t>Cloud</a:t>
            </a:r>
          </a:p>
          <a:p>
            <a:pPr defTabSz="1218585" fontAlgn="base">
              <a:spcBef>
                <a:spcPct val="0"/>
              </a:spcBef>
              <a:spcAft>
                <a:spcPct val="0"/>
              </a:spcAft>
            </a:pPr>
            <a:r>
              <a:rPr lang="en-US" sz="2000" spc="-67" dirty="0">
                <a:gradFill>
                  <a:gsLst>
                    <a:gs pos="0">
                      <a:srgbClr val="FFFFFF"/>
                    </a:gs>
                    <a:gs pos="100000">
                      <a:srgbClr val="FFFFFF"/>
                    </a:gs>
                  </a:gsLst>
                  <a:lin ang="5400000" scaled="0"/>
                </a:gradFill>
                <a:latin typeface="Segoe UI" pitchFamily="34" charset="0"/>
                <a:ea typeface="Segoe UI" pitchFamily="34" charset="0"/>
                <a:cs typeface="Segoe UI" pitchFamily="34" charset="0"/>
              </a:rPr>
              <a:t>System </a:t>
            </a:r>
            <a:r>
              <a:rPr lang="en-US" sz="2000" spc="-67"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Center</a:t>
            </a:r>
          </a:p>
          <a:p>
            <a:pPr defTabSz="1218585" fontAlgn="base">
              <a:spcBef>
                <a:spcPct val="0"/>
              </a:spcBef>
              <a:spcAft>
                <a:spcPct val="0"/>
              </a:spcAft>
            </a:pPr>
            <a:r>
              <a:rPr lang="en-US" sz="2000" spc="-67"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Management</a:t>
            </a:r>
          </a:p>
          <a:p>
            <a:pPr defTabSz="1218585" fontAlgn="base">
              <a:spcBef>
                <a:spcPct val="0"/>
              </a:spcBef>
              <a:spcAft>
                <a:spcPct val="0"/>
              </a:spcAft>
            </a:pPr>
            <a:r>
              <a:rPr lang="en-US" sz="2000" spc="-67"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Infrastructure</a:t>
            </a:r>
            <a:endParaRPr lang="en-US" sz="2000" spc="-67"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6" name="Rectangle 5"/>
          <p:cNvSpPr/>
          <p:nvPr/>
        </p:nvSpPr>
        <p:spPr bwMode="auto">
          <a:xfrm>
            <a:off x="8789026" y="3567753"/>
            <a:ext cx="2502195" cy="2502847"/>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899" tIns="60949" rIns="60949" bIns="121899" numCol="1" spcCol="0" rtlCol="0" fromWordArt="0" anchor="b" anchorCtr="0" forceAA="0" compatLnSpc="1">
            <a:prstTxWarp prst="textNoShape">
              <a:avLst/>
            </a:prstTxWarp>
            <a:noAutofit/>
          </a:bodyPr>
          <a:lstStyle/>
          <a:p>
            <a:pPr defTabSz="1218585" fontAlgn="base">
              <a:spcBef>
                <a:spcPct val="0"/>
              </a:spcBef>
              <a:spcAft>
                <a:spcPct val="0"/>
              </a:spcAft>
            </a:pPr>
            <a:endParaRPr lang="en-US" spc="-67"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7" name="Rectangle 6"/>
          <p:cNvSpPr/>
          <p:nvPr/>
        </p:nvSpPr>
        <p:spPr bwMode="auto">
          <a:xfrm>
            <a:off x="991364" y="990601"/>
            <a:ext cx="2502195" cy="2502847"/>
          </a:xfrm>
          <a:prstGeom prst="rect">
            <a:avLst/>
          </a:prstGeom>
          <a:solidFill>
            <a:srgbClr val="0071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899" tIns="60949" rIns="60949" bIns="121899" numCol="1" spcCol="0" rtlCol="0" fromWordArt="0" anchor="b" anchorCtr="0" forceAA="0" compatLnSpc="1">
            <a:prstTxWarp prst="textNoShape">
              <a:avLst/>
            </a:prstTxWarp>
            <a:noAutofit/>
          </a:bodyPr>
          <a:lstStyle/>
          <a:p>
            <a:pPr defTabSz="1218585" fontAlgn="base">
              <a:spcBef>
                <a:spcPct val="0"/>
              </a:spcBef>
              <a:spcAft>
                <a:spcPct val="0"/>
              </a:spcAft>
            </a:pPr>
            <a:endParaRPr lang="en-US" spc="-67"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8" name="Rectangle 7"/>
          <p:cNvSpPr/>
          <p:nvPr/>
        </p:nvSpPr>
        <p:spPr bwMode="auto">
          <a:xfrm>
            <a:off x="3595132" y="990601"/>
            <a:ext cx="7696089" cy="2502847"/>
          </a:xfrm>
          <a:prstGeom prst="rect">
            <a:avLst/>
          </a:prstGeom>
          <a:solidFill>
            <a:srgbClr val="FF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899" tIns="60949" rIns="60949" bIns="121899" numCol="1" spcCol="0" rtlCol="0" fromWordArt="0" anchor="b" anchorCtr="0" forceAA="0" compatLnSpc="1">
            <a:prstTxWarp prst="textNoShape">
              <a:avLst/>
            </a:prstTxWarp>
            <a:noAutofit/>
          </a:bodyPr>
          <a:lstStyle/>
          <a:p>
            <a:pPr defTabSz="1218585" fontAlgn="base">
              <a:spcBef>
                <a:spcPct val="0"/>
              </a:spcBef>
              <a:spcAft>
                <a:spcPct val="0"/>
              </a:spcAft>
            </a:pPr>
            <a:endParaRPr lang="en-US" sz="2400" spc="-67"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2879" y="3567752"/>
            <a:ext cx="2678054" cy="2502847"/>
          </a:xfrm>
          <a:prstGeom prst="rect">
            <a:avLst/>
          </a:prstGeom>
        </p:spPr>
      </p:pic>
      <p:sp>
        <p:nvSpPr>
          <p:cNvPr id="2" name="TextBox 1"/>
          <p:cNvSpPr txBox="1"/>
          <p:nvPr/>
        </p:nvSpPr>
        <p:spPr>
          <a:xfrm>
            <a:off x="4283241" y="1018675"/>
            <a:ext cx="6208295" cy="2511457"/>
          </a:xfrm>
          <a:prstGeom prst="rect">
            <a:avLst/>
          </a:prstGeom>
          <a:noFill/>
        </p:spPr>
        <p:txBody>
          <a:bodyPr wrap="square" lIns="91440" tIns="91440" rIns="91440" bIns="91440" rtlCol="0">
            <a:spAutoFit/>
          </a:bodyPr>
          <a:lstStyle/>
          <a:p>
            <a:pPr>
              <a:lnSpc>
                <a:spcPct val="90000"/>
              </a:lnSpc>
              <a:spcBef>
                <a:spcPct val="20000"/>
              </a:spcBef>
              <a:buSzPct val="90000"/>
            </a:pPr>
            <a:r>
              <a:rPr lang="en-US" sz="3600" b="1" dirty="0" smtClean="0">
                <a:solidFill>
                  <a:schemeClr val="tx1">
                    <a:alpha val="99000"/>
                  </a:schemeClr>
                </a:solidFill>
              </a:rPr>
              <a:t>Installing</a:t>
            </a:r>
          </a:p>
          <a:p>
            <a:pPr>
              <a:lnSpc>
                <a:spcPct val="90000"/>
              </a:lnSpc>
              <a:spcBef>
                <a:spcPct val="20000"/>
              </a:spcBef>
              <a:buSzPct val="90000"/>
            </a:pPr>
            <a:r>
              <a:rPr lang="en-US" sz="3600" b="1" dirty="0" smtClean="0">
                <a:solidFill>
                  <a:schemeClr val="tx1">
                    <a:alpha val="99000"/>
                  </a:schemeClr>
                </a:solidFill>
              </a:rPr>
              <a:t>Windows Server 2012 </a:t>
            </a:r>
          </a:p>
          <a:p>
            <a:pPr>
              <a:lnSpc>
                <a:spcPct val="90000"/>
              </a:lnSpc>
              <a:spcBef>
                <a:spcPct val="20000"/>
              </a:spcBef>
              <a:buSzPct val="90000"/>
            </a:pPr>
            <a:r>
              <a:rPr lang="en-US" sz="3600" b="1" dirty="0" smtClean="0">
                <a:solidFill>
                  <a:schemeClr val="tx1">
                    <a:alpha val="99000"/>
                  </a:schemeClr>
                </a:solidFill>
              </a:rPr>
              <a:t>     or </a:t>
            </a:r>
          </a:p>
          <a:p>
            <a:pPr>
              <a:lnSpc>
                <a:spcPct val="90000"/>
              </a:lnSpc>
              <a:spcBef>
                <a:spcPct val="20000"/>
              </a:spcBef>
              <a:buSzPct val="90000"/>
            </a:pPr>
            <a:r>
              <a:rPr lang="en-US" sz="3600" b="1" dirty="0" smtClean="0">
                <a:solidFill>
                  <a:schemeClr val="tx1">
                    <a:alpha val="99000"/>
                  </a:schemeClr>
                </a:solidFill>
              </a:rPr>
              <a:t>Windows 8 </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8136" y="1521659"/>
            <a:ext cx="1828649" cy="1584829"/>
          </a:xfrm>
          <a:prstGeom prst="rect">
            <a:avLst/>
          </a:prstGeom>
        </p:spPr>
      </p:pic>
    </p:spTree>
    <p:extLst>
      <p:ext uri="{BB962C8B-B14F-4D97-AF65-F5344CB8AC3E}">
        <p14:creationId xmlns:p14="http://schemas.microsoft.com/office/powerpoint/2010/main" val="13259292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dirty="0" smtClean="0">
                <a:solidFill>
                  <a:schemeClr val="tx1"/>
                </a:solidFill>
              </a:rPr>
              <a:t>System and VHD Partitions</a:t>
            </a:r>
            <a:endParaRPr lang="en-US" dirty="0">
              <a:solidFill>
                <a:schemeClr val="tx1"/>
              </a:solidFill>
            </a:endParaRPr>
          </a:p>
        </p:txBody>
      </p:sp>
      <p:sp>
        <p:nvSpPr>
          <p:cNvPr id="3" name="Text Placeholder 2"/>
          <p:cNvSpPr>
            <a:spLocks noGrp="1"/>
          </p:cNvSpPr>
          <p:nvPr>
            <p:ph type="body" sz="quarter" idx="10"/>
          </p:nvPr>
        </p:nvSpPr>
        <p:spPr>
          <a:xfrm>
            <a:off x="495013" y="5422232"/>
            <a:ext cx="11173090" cy="914096"/>
          </a:xfrm>
        </p:spPr>
        <p:txBody>
          <a:bodyPr>
            <a:normAutofit fontScale="77500" lnSpcReduction="20000"/>
          </a:bodyPr>
          <a:lstStyle/>
          <a:p>
            <a:r>
              <a:rPr lang="en-US" dirty="0" smtClean="0"/>
              <a:t>Parent volume of the VHD is available after boot with a different volume letter</a:t>
            </a:r>
          </a:p>
          <a:p>
            <a:r>
              <a:rPr lang="en-US" dirty="0" smtClean="0"/>
              <a:t>LOOK: Watch your disk space go to maximum VHD Capacity + Physical Used</a:t>
            </a:r>
            <a:endParaRPr lang="en-US" dirty="0"/>
          </a:p>
        </p:txBody>
      </p:sp>
      <p:sp>
        <p:nvSpPr>
          <p:cNvPr id="7" name="TextBox 6"/>
          <p:cNvSpPr txBox="1"/>
          <p:nvPr/>
        </p:nvSpPr>
        <p:spPr>
          <a:xfrm>
            <a:off x="529951" y="1139687"/>
            <a:ext cx="3850961" cy="400110"/>
          </a:xfrm>
          <a:prstGeom prst="rect">
            <a:avLst/>
          </a:prstGeom>
          <a:noFill/>
        </p:spPr>
        <p:txBody>
          <a:bodyPr wrap="square" rtlCol="0">
            <a:spAutoFit/>
          </a:bodyPr>
          <a:lstStyle/>
          <a:p>
            <a:r>
              <a:rPr lang="en-US" sz="2000" dirty="0" smtClean="0">
                <a:solidFill>
                  <a:schemeClr val="tx2">
                    <a:lumMod val="85000"/>
                    <a:lumOff val="15000"/>
                  </a:schemeClr>
                </a:solidFill>
                <a:latin typeface="Trebuchet MS" pitchFamily="34" charset="0"/>
              </a:rPr>
              <a:t>System Partition</a:t>
            </a:r>
          </a:p>
        </p:txBody>
      </p:sp>
      <p:sp>
        <p:nvSpPr>
          <p:cNvPr id="8" name="TextBox 7"/>
          <p:cNvSpPr txBox="1"/>
          <p:nvPr/>
        </p:nvSpPr>
        <p:spPr>
          <a:xfrm>
            <a:off x="6050249" y="1146312"/>
            <a:ext cx="2130648" cy="400110"/>
          </a:xfrm>
          <a:prstGeom prst="rect">
            <a:avLst/>
          </a:prstGeom>
          <a:noFill/>
        </p:spPr>
        <p:txBody>
          <a:bodyPr wrap="none" rtlCol="0">
            <a:spAutoFit/>
          </a:bodyPr>
          <a:lstStyle/>
          <a:p>
            <a:r>
              <a:rPr lang="en-US" sz="2000" dirty="0" smtClean="0">
                <a:solidFill>
                  <a:schemeClr val="tx2">
                    <a:lumMod val="85000"/>
                    <a:lumOff val="15000"/>
                  </a:schemeClr>
                </a:solidFill>
                <a:latin typeface="Trebuchet MS" pitchFamily="34" charset="0"/>
              </a:rPr>
              <a:t>Primary Partition</a:t>
            </a:r>
          </a:p>
        </p:txBody>
      </p:sp>
      <p:sp>
        <p:nvSpPr>
          <p:cNvPr id="4" name="Rectangle 3"/>
          <p:cNvSpPr/>
          <p:nvPr/>
        </p:nvSpPr>
        <p:spPr bwMode="auto">
          <a:xfrm>
            <a:off x="847917" y="1789050"/>
            <a:ext cx="2384772" cy="1325212"/>
          </a:xfrm>
          <a:prstGeom prst="rect">
            <a:avLst/>
          </a:prstGeom>
          <a:ln>
            <a:headEnd type="none" w="med" len="med"/>
            <a:tailEnd type="none" w="med" len="med"/>
          </a:ln>
          <a:effectLst>
            <a:glow rad="70000">
              <a:schemeClr val="accent2">
                <a:tint val="30000"/>
                <a:shade val="95000"/>
                <a:satMod val="300000"/>
                <a:alpha val="50000"/>
              </a:schemeClr>
            </a:glow>
            <a:outerShdw blurRad="50800" dist="38100" algn="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6" name="Rectangle 5"/>
          <p:cNvSpPr/>
          <p:nvPr/>
        </p:nvSpPr>
        <p:spPr bwMode="auto">
          <a:xfrm>
            <a:off x="1130555" y="2425157"/>
            <a:ext cx="1130558" cy="503583"/>
          </a:xfrm>
          <a:prstGeom prst="rect">
            <a:avLst/>
          </a:prstGeom>
          <a:solidFill>
            <a:srgbClr val="F3AF35"/>
          </a:solidFill>
          <a:ln>
            <a:noFill/>
            <a:headEnd type="none" w="med" len="med"/>
            <a:tailEnd type="none" w="med" len="med"/>
          </a:ln>
          <a:effectLst>
            <a:glow rad="70000">
              <a:schemeClr val="accent2">
                <a:tint val="30000"/>
                <a:shade val="95000"/>
                <a:satMod val="300000"/>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400" dirty="0" smtClean="0">
                <a:solidFill>
                  <a:schemeClr val="tx1"/>
                </a:solidFill>
                <a:latin typeface="Trebuchet MS" pitchFamily="34" charset="0"/>
              </a:rPr>
              <a:t>BCD</a:t>
            </a:r>
            <a:endParaRPr lang="en-US" dirty="0" smtClean="0">
              <a:solidFill>
                <a:schemeClr val="tx1"/>
              </a:solidFill>
              <a:latin typeface="Trebuchet MS" pitchFamily="34" charset="0"/>
            </a:endParaRPr>
          </a:p>
        </p:txBody>
      </p:sp>
      <p:sp>
        <p:nvSpPr>
          <p:cNvPr id="10" name="TextBox 9"/>
          <p:cNvSpPr txBox="1"/>
          <p:nvPr/>
        </p:nvSpPr>
        <p:spPr>
          <a:xfrm>
            <a:off x="1057282" y="1900536"/>
            <a:ext cx="1340432" cy="461665"/>
          </a:xfrm>
          <a:prstGeom prst="rect">
            <a:avLst/>
          </a:prstGeom>
          <a:ln>
            <a:noFill/>
          </a:ln>
        </p:spPr>
        <p:style>
          <a:lnRef idx="2">
            <a:schemeClr val="accent4"/>
          </a:lnRef>
          <a:fillRef idx="1">
            <a:schemeClr val="lt1"/>
          </a:fillRef>
          <a:effectRef idx="0">
            <a:schemeClr val="accent4"/>
          </a:effectRef>
          <a:fontRef idx="minor">
            <a:schemeClr val="dk1"/>
          </a:fontRef>
        </p:style>
        <p:txBody>
          <a:bodyPr wrap="none" rtlCol="0">
            <a:spAutoFit/>
          </a:bodyPr>
          <a:lstStyle/>
          <a:p>
            <a:r>
              <a:rPr lang="en-US" sz="2400" dirty="0" smtClean="0">
                <a:solidFill>
                  <a:schemeClr val="tx1"/>
                </a:solidFill>
                <a:latin typeface="Trebuchet MS" pitchFamily="34" charset="0"/>
              </a:rPr>
              <a:t>Bootmgr</a:t>
            </a:r>
          </a:p>
        </p:txBody>
      </p:sp>
      <p:sp>
        <p:nvSpPr>
          <p:cNvPr id="5" name="Rectangle 4"/>
          <p:cNvSpPr/>
          <p:nvPr/>
        </p:nvSpPr>
        <p:spPr bwMode="auto">
          <a:xfrm>
            <a:off x="3939286" y="1789050"/>
            <a:ext cx="7772583" cy="1944751"/>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9" name="TextBox 8"/>
          <p:cNvSpPr txBox="1"/>
          <p:nvPr/>
        </p:nvSpPr>
        <p:spPr>
          <a:xfrm>
            <a:off x="4266089" y="1900536"/>
            <a:ext cx="1797864"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dirty="0" smtClean="0">
                <a:latin typeface="Trebuchet MS" pitchFamily="34" charset="0"/>
              </a:rPr>
              <a:t>C:\Windows</a:t>
            </a:r>
          </a:p>
        </p:txBody>
      </p:sp>
      <p:sp>
        <p:nvSpPr>
          <p:cNvPr id="11" name="TextBox 10"/>
          <p:cNvSpPr txBox="1"/>
          <p:nvPr/>
        </p:nvSpPr>
        <p:spPr>
          <a:xfrm>
            <a:off x="4266089" y="3124201"/>
            <a:ext cx="4361066" cy="461665"/>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n-US" sz="2400" dirty="0" smtClean="0">
                <a:latin typeface="Trebuchet MS" pitchFamily="34" charset="0"/>
              </a:rPr>
              <a:t>C:\Vhd\Windows7Dynamic.vhd</a:t>
            </a:r>
          </a:p>
        </p:txBody>
      </p:sp>
      <p:sp>
        <p:nvSpPr>
          <p:cNvPr id="12" name="TextBox 11"/>
          <p:cNvSpPr txBox="1"/>
          <p:nvPr/>
        </p:nvSpPr>
        <p:spPr>
          <a:xfrm>
            <a:off x="4266089" y="2510136"/>
            <a:ext cx="2210862" cy="461665"/>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n-US" sz="2400" dirty="0" smtClean="0">
                <a:latin typeface="Trebuchet MS" pitchFamily="34" charset="0"/>
              </a:rPr>
              <a:t>C:\Pagefile.sys</a:t>
            </a:r>
          </a:p>
        </p:txBody>
      </p:sp>
      <p:cxnSp>
        <p:nvCxnSpPr>
          <p:cNvPr id="20" name="Straight Arrow Connector 19"/>
          <p:cNvCxnSpPr>
            <a:stCxn id="6" idx="3"/>
          </p:cNvCxnSpPr>
          <p:nvPr/>
        </p:nvCxnSpPr>
        <p:spPr bwMode="auto">
          <a:xfrm flipV="1">
            <a:off x="2261113" y="2173358"/>
            <a:ext cx="2031473" cy="50359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rgbClr val="FF0000"/>
            </a:solidFill>
            <a:prstDash val="solid"/>
            <a:round/>
            <a:headEnd type="none" w="med" len="med"/>
            <a:tailEnd type="arrow"/>
          </a:ln>
          <a:effectLst/>
        </p:spPr>
      </p:cxnSp>
      <p:grpSp>
        <p:nvGrpSpPr>
          <p:cNvPr id="13" name="Group 34"/>
          <p:cNvGrpSpPr/>
          <p:nvPr/>
        </p:nvGrpSpPr>
        <p:grpSpPr>
          <a:xfrm>
            <a:off x="2261113" y="1900535"/>
            <a:ext cx="9079794" cy="3102162"/>
            <a:chOff x="1696276" y="1900535"/>
            <a:chExt cx="6811619" cy="3102162"/>
          </a:xfrm>
        </p:grpSpPr>
        <p:grpSp>
          <p:nvGrpSpPr>
            <p:cNvPr id="14" name="Group 29"/>
            <p:cNvGrpSpPr/>
            <p:nvPr/>
          </p:nvGrpSpPr>
          <p:grpSpPr>
            <a:xfrm>
              <a:off x="1696276" y="1900535"/>
              <a:ext cx="6811619" cy="3102162"/>
              <a:chOff x="1696276" y="1900535"/>
              <a:chExt cx="6811619" cy="3102162"/>
            </a:xfrm>
          </p:grpSpPr>
          <p:grpSp>
            <p:nvGrpSpPr>
              <p:cNvPr id="15" name="Group 17"/>
              <p:cNvGrpSpPr/>
              <p:nvPr/>
            </p:nvGrpSpPr>
            <p:grpSpPr>
              <a:xfrm>
                <a:off x="4876800" y="4419600"/>
                <a:ext cx="3631095" cy="583097"/>
                <a:chOff x="4081670" y="4260574"/>
                <a:chExt cx="3631095" cy="583097"/>
              </a:xfrm>
            </p:grpSpPr>
            <p:sp>
              <p:nvSpPr>
                <p:cNvPr id="16" name="Rectangle 15"/>
                <p:cNvSpPr/>
                <p:nvPr/>
              </p:nvSpPr>
              <p:spPr bwMode="auto">
                <a:xfrm>
                  <a:off x="4081670" y="4260574"/>
                  <a:ext cx="3631095" cy="583097"/>
                </a:xfrm>
                <a:prstGeom prst="rect">
                  <a:avLst/>
                </a:prstGeom>
                <a:solidFill>
                  <a:schemeClr val="accent6">
                    <a:lumMod val="75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7" name="TextBox 16"/>
                <p:cNvSpPr txBox="1"/>
                <p:nvPr/>
              </p:nvSpPr>
              <p:spPr>
                <a:xfrm>
                  <a:off x="4157870" y="4336774"/>
                  <a:ext cx="1146045" cy="400110"/>
                </a:xfrm>
                <a:prstGeom prst="rect">
                  <a:avLst/>
                </a:prstGeom>
                <a:ln>
                  <a:noFill/>
                </a:ln>
              </p:spPr>
              <p:style>
                <a:lnRef idx="2">
                  <a:schemeClr val="accent4"/>
                </a:lnRef>
                <a:fillRef idx="1">
                  <a:schemeClr val="lt1"/>
                </a:fillRef>
                <a:effectRef idx="0">
                  <a:schemeClr val="accent4"/>
                </a:effectRef>
                <a:fontRef idx="minor">
                  <a:schemeClr val="dk1"/>
                </a:fontRef>
              </p:style>
              <p:txBody>
                <a:bodyPr wrap="none" rtlCol="0">
                  <a:spAutoFit/>
                </a:bodyPr>
                <a:lstStyle/>
                <a:p>
                  <a:r>
                    <a:rPr lang="en-US" sz="2000" dirty="0" smtClean="0">
                      <a:latin typeface="Trebuchet MS" pitchFamily="34" charset="0"/>
                    </a:rPr>
                    <a:t>C:\Windows</a:t>
                  </a:r>
                </a:p>
              </p:txBody>
            </p:sp>
          </p:grpSp>
          <p:cxnSp>
            <p:nvCxnSpPr>
              <p:cNvPr id="22" name="Straight Arrow Connector 21"/>
              <p:cNvCxnSpPr>
                <a:stCxn id="6" idx="3"/>
                <a:endCxn id="17" idx="1"/>
              </p:cNvCxnSpPr>
              <p:nvPr/>
            </p:nvCxnSpPr>
            <p:spPr bwMode="auto">
              <a:xfrm>
                <a:off x="1696276" y="2676949"/>
                <a:ext cx="3256725" cy="2018906"/>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rgbClr val="FF0000"/>
                </a:solidFill>
                <a:prstDash val="solid"/>
                <a:round/>
                <a:headEnd type="none" w="med" len="med"/>
                <a:tailEnd type="arrow"/>
              </a:ln>
              <a:effectLst/>
            </p:spPr>
          </p:cxnSp>
          <p:grpSp>
            <p:nvGrpSpPr>
              <p:cNvPr id="18" name="Group 28"/>
              <p:cNvGrpSpPr/>
              <p:nvPr/>
            </p:nvGrpSpPr>
            <p:grpSpPr>
              <a:xfrm>
                <a:off x="3200400" y="1900535"/>
                <a:ext cx="365821" cy="1685330"/>
                <a:chOff x="3200400" y="1900535"/>
                <a:chExt cx="365821" cy="1685330"/>
              </a:xfrm>
            </p:grpSpPr>
            <p:sp>
              <p:nvSpPr>
                <p:cNvPr id="26" name="TextBox 25"/>
                <p:cNvSpPr txBox="1"/>
                <p:nvPr/>
              </p:nvSpPr>
              <p:spPr>
                <a:xfrm>
                  <a:off x="3200400" y="1900535"/>
                  <a:ext cx="365821" cy="461665"/>
                </a:xfrm>
                <a:prstGeom prst="rect">
                  <a:avLst/>
                </a:prstGeom>
                <a:noFill/>
              </p:spPr>
              <p:txBody>
                <a:bodyPr wrap="none" rtlCol="0">
                  <a:spAutoFit/>
                </a:bodyPr>
                <a:lstStyle/>
                <a:p>
                  <a:r>
                    <a:rPr lang="en-US" sz="2400" dirty="0" smtClean="0">
                      <a:solidFill>
                        <a:srgbClr val="C00000"/>
                      </a:solidFill>
                      <a:effectLst>
                        <a:outerShdw blurRad="38100" dist="38100" dir="2700000" algn="tl">
                          <a:srgbClr val="000000">
                            <a:alpha val="43137"/>
                          </a:srgbClr>
                        </a:outerShdw>
                      </a:effectLst>
                      <a:latin typeface="Trebuchet MS" pitchFamily="34" charset="0"/>
                    </a:rPr>
                    <a:t>D:</a:t>
                  </a:r>
                </a:p>
              </p:txBody>
            </p:sp>
            <p:sp>
              <p:nvSpPr>
                <p:cNvPr id="27" name="TextBox 26"/>
                <p:cNvSpPr txBox="1"/>
                <p:nvPr/>
              </p:nvSpPr>
              <p:spPr>
                <a:xfrm>
                  <a:off x="3200400" y="2510135"/>
                  <a:ext cx="365821" cy="461665"/>
                </a:xfrm>
                <a:prstGeom prst="rect">
                  <a:avLst/>
                </a:prstGeom>
                <a:noFill/>
              </p:spPr>
              <p:txBody>
                <a:bodyPr wrap="none" rtlCol="0">
                  <a:spAutoFit/>
                </a:bodyPr>
                <a:lstStyle/>
                <a:p>
                  <a:r>
                    <a:rPr lang="en-US" sz="2400" dirty="0" smtClean="0">
                      <a:solidFill>
                        <a:srgbClr val="C00000"/>
                      </a:solidFill>
                      <a:effectLst>
                        <a:outerShdw blurRad="38100" dist="38100" dir="2700000" algn="tl">
                          <a:srgbClr val="000000">
                            <a:alpha val="43137"/>
                          </a:srgbClr>
                        </a:outerShdw>
                      </a:effectLst>
                      <a:latin typeface="Trebuchet MS" pitchFamily="34" charset="0"/>
                    </a:rPr>
                    <a:t>D:</a:t>
                  </a:r>
                </a:p>
              </p:txBody>
            </p:sp>
            <p:sp>
              <p:nvSpPr>
                <p:cNvPr id="28" name="TextBox 27"/>
                <p:cNvSpPr txBox="1"/>
                <p:nvPr/>
              </p:nvSpPr>
              <p:spPr>
                <a:xfrm>
                  <a:off x="3200400" y="3124200"/>
                  <a:ext cx="365821" cy="461665"/>
                </a:xfrm>
                <a:prstGeom prst="rect">
                  <a:avLst/>
                </a:prstGeom>
                <a:noFill/>
              </p:spPr>
              <p:txBody>
                <a:bodyPr wrap="none" rtlCol="0">
                  <a:spAutoFit/>
                </a:bodyPr>
                <a:lstStyle/>
                <a:p>
                  <a:r>
                    <a:rPr lang="en-US" sz="2400" dirty="0" smtClean="0">
                      <a:solidFill>
                        <a:srgbClr val="C00000"/>
                      </a:solidFill>
                      <a:effectLst>
                        <a:outerShdw blurRad="38100" dist="38100" dir="2700000" algn="tl">
                          <a:srgbClr val="000000">
                            <a:alpha val="43137"/>
                          </a:srgbClr>
                        </a:outerShdw>
                      </a:effectLst>
                      <a:latin typeface="Trebuchet MS" pitchFamily="34" charset="0"/>
                    </a:rPr>
                    <a:t>D:</a:t>
                  </a:r>
                </a:p>
              </p:txBody>
            </p:sp>
          </p:grpSp>
        </p:grpSp>
        <p:sp>
          <p:nvSpPr>
            <p:cNvPr id="31" name="TextBox 30"/>
            <p:cNvSpPr txBox="1"/>
            <p:nvPr/>
          </p:nvSpPr>
          <p:spPr>
            <a:xfrm>
              <a:off x="2438400" y="4419600"/>
              <a:ext cx="1267745" cy="523220"/>
            </a:xfrm>
            <a:prstGeom prst="rect">
              <a:avLst/>
            </a:prstGeom>
            <a:noFill/>
          </p:spPr>
          <p:txBody>
            <a:bodyPr wrap="none" rtlCol="0">
              <a:spAutoFit/>
            </a:bodyPr>
            <a:lstStyle/>
            <a:p>
              <a:r>
                <a:rPr lang="en-US" sz="2800" dirty="0" smtClean="0">
                  <a:solidFill>
                    <a:schemeClr val="accent3">
                      <a:lumMod val="75000"/>
                    </a:schemeClr>
                  </a:solidFill>
                  <a:latin typeface="Trebuchet MS" pitchFamily="34" charset="0"/>
                </a:rPr>
                <a:t>VHD Boot</a:t>
              </a:r>
            </a:p>
          </p:txBody>
        </p:sp>
        <p:cxnSp>
          <p:nvCxnSpPr>
            <p:cNvPr id="33" name="Straight Arrow Connector 32"/>
            <p:cNvCxnSpPr/>
            <p:nvPr/>
          </p:nvCxnSpPr>
          <p:spPr bwMode="auto">
            <a:xfrm rot="16200000" flipH="1">
              <a:off x="5715000" y="4114800"/>
              <a:ext cx="762002" cy="1"/>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63500" cap="flat" cmpd="sng" algn="ctr">
              <a:solidFill>
                <a:srgbClr val="FFC000"/>
              </a:solidFill>
              <a:prstDash val="solid"/>
              <a:round/>
              <a:headEnd type="none" w="med" len="med"/>
              <a:tailEnd type="arrow"/>
            </a:ln>
            <a:effectLst/>
          </p:spPr>
        </p:cxnSp>
      </p:grpSp>
      <p:sp>
        <p:nvSpPr>
          <p:cNvPr id="29" name="Flowchart: Magnetic Disk 28"/>
          <p:cNvSpPr/>
          <p:nvPr/>
        </p:nvSpPr>
        <p:spPr>
          <a:xfrm>
            <a:off x="507868" y="3300176"/>
            <a:ext cx="2623247" cy="1881425"/>
          </a:xfrm>
          <a:prstGeom prst="flowChartMagneticDis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Phy</a:t>
            </a:r>
            <a:endParaRPr lang="en-US" dirty="0"/>
          </a:p>
        </p:txBody>
      </p:sp>
      <p:sp>
        <p:nvSpPr>
          <p:cNvPr id="30" name="Flowchart: Magnetic Disk 29"/>
          <p:cNvSpPr/>
          <p:nvPr/>
        </p:nvSpPr>
        <p:spPr>
          <a:xfrm>
            <a:off x="10002784" y="4014124"/>
            <a:ext cx="1678174" cy="1157645"/>
          </a:xfrm>
          <a:prstGeom prst="flowChartMagneticDis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Virtual</a:t>
            </a:r>
            <a:endParaRPr lang="en-US" dirty="0"/>
          </a:p>
        </p:txBody>
      </p:sp>
      <p:sp>
        <p:nvSpPr>
          <p:cNvPr id="32" name="Flowchart: Magnetic Disk 31"/>
          <p:cNvSpPr/>
          <p:nvPr/>
        </p:nvSpPr>
        <p:spPr>
          <a:xfrm>
            <a:off x="507868" y="4495803"/>
            <a:ext cx="2623247" cy="68579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847917" y="3395245"/>
            <a:ext cx="2000560" cy="338554"/>
          </a:xfrm>
          <a:prstGeom prst="rect">
            <a:avLst/>
          </a:prstGeom>
          <a:noFill/>
        </p:spPr>
        <p:txBody>
          <a:bodyPr wrap="square" rtlCol="0">
            <a:spAutoFit/>
          </a:bodyPr>
          <a:lstStyle/>
          <a:p>
            <a:r>
              <a:rPr lang="en-US" sz="1600" dirty="0" smtClean="0"/>
              <a:t>Physical Disk</a:t>
            </a:r>
            <a:endParaRPr lang="en-US" sz="1600" dirty="0"/>
          </a:p>
        </p:txBody>
      </p:sp>
      <p:sp>
        <p:nvSpPr>
          <p:cNvPr id="35" name="Flowchart: Magnetic Disk 34"/>
          <p:cNvSpPr/>
          <p:nvPr/>
        </p:nvSpPr>
        <p:spPr>
          <a:xfrm>
            <a:off x="507868" y="4023955"/>
            <a:ext cx="2623247" cy="116815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Magnetic Disk 35"/>
          <p:cNvSpPr/>
          <p:nvPr/>
        </p:nvSpPr>
        <p:spPr>
          <a:xfrm>
            <a:off x="10002784" y="4841258"/>
            <a:ext cx="1678174" cy="322879"/>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367054" y="4050268"/>
            <a:ext cx="1344815" cy="369332"/>
          </a:xfrm>
          <a:prstGeom prst="rect">
            <a:avLst/>
          </a:prstGeom>
          <a:noFill/>
        </p:spPr>
        <p:txBody>
          <a:bodyPr wrap="square" rtlCol="0">
            <a:spAutoFit/>
          </a:bodyPr>
          <a:lstStyle/>
          <a:p>
            <a:r>
              <a:rPr lang="en-US" dirty="0" smtClean="0"/>
              <a:t>VHD</a:t>
            </a:r>
            <a:endParaRPr lang="en-US" dirty="0"/>
          </a:p>
        </p:txBody>
      </p:sp>
    </p:spTree>
    <p:extLst>
      <p:ext uri="{BB962C8B-B14F-4D97-AF65-F5344CB8AC3E}">
        <p14:creationId xmlns:p14="http://schemas.microsoft.com/office/powerpoint/2010/main" val="23887438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20"/>
                                        </p:tgtEl>
                                        <p:attrNameLst>
                                          <p:attrName>style.visibility</p:attrName>
                                        </p:attrNameLst>
                                      </p:cBhvr>
                                      <p:to>
                                        <p:strVal val="hidden"/>
                                      </p:to>
                                    </p:set>
                                  </p:childTnLst>
                                </p:cTn>
                              </p:par>
                              <p:par>
                                <p:cTn id="15" presetID="3" presetClass="entr" presetSubtype="1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blinds(horizontal)">
                                      <p:cBhvr>
                                        <p:cTn id="17" dur="500"/>
                                        <p:tgtEl>
                                          <p:spTgt spid="36"/>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blinds(horizontal)">
                                      <p:cBhvr>
                                        <p:cTn id="20" dur="500"/>
                                        <p:tgtEl>
                                          <p:spTgt spid="37"/>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blinds(horizontal)">
                                      <p:cBhvr>
                                        <p:cTn id="23" dur="500"/>
                                        <p:tgtEl>
                                          <p:spTgt spid="30"/>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blinds(horizontal)">
                                      <p:cBhvr>
                                        <p:cTn id="2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0" grpId="0" animBg="1"/>
      <p:bldP spid="35" grpId="0" animBg="1"/>
      <p:bldP spid="36" grpId="0" animBg="1"/>
      <p:bldP spid="3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dirty="0" smtClean="0">
                <a:solidFill>
                  <a:schemeClr val="tx1"/>
                </a:solidFill>
              </a:rPr>
              <a:t>System and VHD Partitions</a:t>
            </a:r>
            <a:endParaRPr lang="en-US" dirty="0">
              <a:solidFill>
                <a:schemeClr val="tx1"/>
              </a:solidFill>
            </a:endParaRPr>
          </a:p>
        </p:txBody>
      </p:sp>
      <p:sp>
        <p:nvSpPr>
          <p:cNvPr id="3" name="Text Placeholder 2"/>
          <p:cNvSpPr>
            <a:spLocks noGrp="1"/>
          </p:cNvSpPr>
          <p:nvPr>
            <p:ph type="body" sz="quarter" idx="10"/>
          </p:nvPr>
        </p:nvSpPr>
        <p:spPr>
          <a:xfrm>
            <a:off x="507868" y="5181600"/>
            <a:ext cx="11173090" cy="914096"/>
          </a:xfrm>
        </p:spPr>
        <p:txBody>
          <a:bodyPr>
            <a:normAutofit fontScale="77500" lnSpcReduction="20000"/>
          </a:bodyPr>
          <a:lstStyle/>
          <a:p>
            <a:r>
              <a:rPr lang="en-US" dirty="0" smtClean="0"/>
              <a:t>Parent volume of the VHD is available after boot with a different volume letter</a:t>
            </a:r>
          </a:p>
          <a:p>
            <a:r>
              <a:rPr lang="en-US" dirty="0" smtClean="0"/>
              <a:t>LOOK: Watch your disk space go to maximum VHD Capacity + Physical Used</a:t>
            </a:r>
            <a:endParaRPr lang="en-US" dirty="0"/>
          </a:p>
        </p:txBody>
      </p:sp>
      <p:sp>
        <p:nvSpPr>
          <p:cNvPr id="7" name="TextBox 6"/>
          <p:cNvSpPr txBox="1"/>
          <p:nvPr/>
        </p:nvSpPr>
        <p:spPr>
          <a:xfrm>
            <a:off x="529951" y="1139687"/>
            <a:ext cx="3850961" cy="400110"/>
          </a:xfrm>
          <a:prstGeom prst="rect">
            <a:avLst/>
          </a:prstGeom>
          <a:noFill/>
        </p:spPr>
        <p:txBody>
          <a:bodyPr wrap="square" rtlCol="0">
            <a:spAutoFit/>
          </a:bodyPr>
          <a:lstStyle/>
          <a:p>
            <a:r>
              <a:rPr lang="en-US" sz="2000" dirty="0" smtClean="0">
                <a:solidFill>
                  <a:schemeClr val="tx2">
                    <a:lumMod val="85000"/>
                    <a:lumOff val="15000"/>
                  </a:schemeClr>
                </a:solidFill>
                <a:latin typeface="Trebuchet MS" pitchFamily="34" charset="0"/>
              </a:rPr>
              <a:t>System Partition</a:t>
            </a:r>
          </a:p>
        </p:txBody>
      </p:sp>
      <p:sp>
        <p:nvSpPr>
          <p:cNvPr id="8" name="TextBox 7"/>
          <p:cNvSpPr txBox="1"/>
          <p:nvPr/>
        </p:nvSpPr>
        <p:spPr>
          <a:xfrm>
            <a:off x="6050249" y="1146312"/>
            <a:ext cx="2130648" cy="400110"/>
          </a:xfrm>
          <a:prstGeom prst="rect">
            <a:avLst/>
          </a:prstGeom>
          <a:noFill/>
        </p:spPr>
        <p:txBody>
          <a:bodyPr wrap="none" rtlCol="0">
            <a:spAutoFit/>
          </a:bodyPr>
          <a:lstStyle/>
          <a:p>
            <a:r>
              <a:rPr lang="en-US" sz="2000" dirty="0" smtClean="0">
                <a:solidFill>
                  <a:schemeClr val="tx2">
                    <a:lumMod val="85000"/>
                    <a:lumOff val="15000"/>
                  </a:schemeClr>
                </a:solidFill>
                <a:latin typeface="Trebuchet MS" pitchFamily="34" charset="0"/>
              </a:rPr>
              <a:t>Primary Partition</a:t>
            </a:r>
          </a:p>
        </p:txBody>
      </p:sp>
      <p:sp>
        <p:nvSpPr>
          <p:cNvPr id="4" name="Rectangle 3"/>
          <p:cNvSpPr/>
          <p:nvPr/>
        </p:nvSpPr>
        <p:spPr bwMode="auto">
          <a:xfrm>
            <a:off x="847917" y="1789050"/>
            <a:ext cx="2384772" cy="1325212"/>
          </a:xfrm>
          <a:prstGeom prst="rect">
            <a:avLst/>
          </a:prstGeom>
          <a:ln>
            <a:headEnd type="none" w="med" len="med"/>
            <a:tailEnd type="none" w="med" len="med"/>
          </a:ln>
          <a:effectLst>
            <a:glow rad="70000">
              <a:schemeClr val="accent2">
                <a:tint val="30000"/>
                <a:shade val="95000"/>
                <a:satMod val="300000"/>
                <a:alpha val="50000"/>
              </a:schemeClr>
            </a:glow>
            <a:outerShdw blurRad="50800" dist="38100" algn="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6" name="Rectangle 5"/>
          <p:cNvSpPr/>
          <p:nvPr/>
        </p:nvSpPr>
        <p:spPr bwMode="auto">
          <a:xfrm>
            <a:off x="1130555" y="2425157"/>
            <a:ext cx="1130558" cy="503583"/>
          </a:xfrm>
          <a:prstGeom prst="rect">
            <a:avLst/>
          </a:prstGeom>
          <a:solidFill>
            <a:srgbClr val="F3AF35"/>
          </a:solidFill>
          <a:ln>
            <a:noFill/>
            <a:headEnd type="none" w="med" len="med"/>
            <a:tailEnd type="none" w="med" len="med"/>
          </a:ln>
          <a:effectLst>
            <a:glow rad="70000">
              <a:schemeClr val="accent2">
                <a:tint val="30000"/>
                <a:shade val="95000"/>
                <a:satMod val="300000"/>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400" dirty="0" smtClean="0">
                <a:solidFill>
                  <a:schemeClr val="tx1"/>
                </a:solidFill>
                <a:latin typeface="Trebuchet MS" pitchFamily="34" charset="0"/>
              </a:rPr>
              <a:t>BCD</a:t>
            </a:r>
            <a:endParaRPr lang="en-US" dirty="0" smtClean="0">
              <a:solidFill>
                <a:schemeClr val="tx1"/>
              </a:solidFill>
              <a:latin typeface="Trebuchet MS" pitchFamily="34" charset="0"/>
            </a:endParaRPr>
          </a:p>
        </p:txBody>
      </p:sp>
      <p:sp>
        <p:nvSpPr>
          <p:cNvPr id="10" name="TextBox 9"/>
          <p:cNvSpPr txBox="1"/>
          <p:nvPr/>
        </p:nvSpPr>
        <p:spPr>
          <a:xfrm>
            <a:off x="1057282" y="1900536"/>
            <a:ext cx="1340432" cy="461665"/>
          </a:xfrm>
          <a:prstGeom prst="rect">
            <a:avLst/>
          </a:prstGeom>
          <a:ln>
            <a:noFill/>
          </a:ln>
        </p:spPr>
        <p:style>
          <a:lnRef idx="2">
            <a:schemeClr val="accent4"/>
          </a:lnRef>
          <a:fillRef idx="1">
            <a:schemeClr val="lt1"/>
          </a:fillRef>
          <a:effectRef idx="0">
            <a:schemeClr val="accent4"/>
          </a:effectRef>
          <a:fontRef idx="minor">
            <a:schemeClr val="dk1"/>
          </a:fontRef>
        </p:style>
        <p:txBody>
          <a:bodyPr wrap="none" rtlCol="0">
            <a:spAutoFit/>
          </a:bodyPr>
          <a:lstStyle/>
          <a:p>
            <a:r>
              <a:rPr lang="en-US" sz="2400" dirty="0" smtClean="0">
                <a:solidFill>
                  <a:schemeClr val="tx1"/>
                </a:solidFill>
                <a:latin typeface="Trebuchet MS" pitchFamily="34" charset="0"/>
              </a:rPr>
              <a:t>Bootmgr</a:t>
            </a:r>
          </a:p>
        </p:txBody>
      </p:sp>
      <p:sp>
        <p:nvSpPr>
          <p:cNvPr id="5" name="Rectangle 4"/>
          <p:cNvSpPr/>
          <p:nvPr/>
        </p:nvSpPr>
        <p:spPr bwMode="auto">
          <a:xfrm>
            <a:off x="3939286" y="1789050"/>
            <a:ext cx="7772583" cy="1944751"/>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9" name="TextBox 8"/>
          <p:cNvSpPr txBox="1"/>
          <p:nvPr/>
        </p:nvSpPr>
        <p:spPr>
          <a:xfrm>
            <a:off x="4266089" y="1900536"/>
            <a:ext cx="1797864"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dirty="0" smtClean="0">
                <a:latin typeface="Trebuchet MS" pitchFamily="34" charset="0"/>
              </a:rPr>
              <a:t>C:\Windows</a:t>
            </a:r>
          </a:p>
        </p:txBody>
      </p:sp>
      <p:sp>
        <p:nvSpPr>
          <p:cNvPr id="11" name="TextBox 10"/>
          <p:cNvSpPr txBox="1"/>
          <p:nvPr/>
        </p:nvSpPr>
        <p:spPr>
          <a:xfrm>
            <a:off x="4266089" y="3124201"/>
            <a:ext cx="4361066" cy="461665"/>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n-US" sz="2400" dirty="0" smtClean="0">
                <a:latin typeface="Trebuchet MS" pitchFamily="34" charset="0"/>
              </a:rPr>
              <a:t>C:\Vhd\Windows7Dynamic.vhd</a:t>
            </a:r>
          </a:p>
        </p:txBody>
      </p:sp>
      <p:sp>
        <p:nvSpPr>
          <p:cNvPr id="12" name="TextBox 11"/>
          <p:cNvSpPr txBox="1"/>
          <p:nvPr/>
        </p:nvSpPr>
        <p:spPr>
          <a:xfrm>
            <a:off x="4266089" y="2510136"/>
            <a:ext cx="2210862" cy="461665"/>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n-US" sz="2400" dirty="0" smtClean="0">
                <a:latin typeface="Trebuchet MS" pitchFamily="34" charset="0"/>
              </a:rPr>
              <a:t>C:\Pagefile.sys</a:t>
            </a:r>
          </a:p>
        </p:txBody>
      </p:sp>
      <p:cxnSp>
        <p:nvCxnSpPr>
          <p:cNvPr id="20" name="Straight Arrow Connector 19"/>
          <p:cNvCxnSpPr>
            <a:stCxn id="6" idx="3"/>
          </p:cNvCxnSpPr>
          <p:nvPr/>
        </p:nvCxnSpPr>
        <p:spPr bwMode="auto">
          <a:xfrm flipV="1">
            <a:off x="2261113" y="2173358"/>
            <a:ext cx="2031473" cy="50359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rgbClr val="FF0000"/>
            </a:solidFill>
            <a:prstDash val="solid"/>
            <a:round/>
            <a:headEnd type="none" w="med" len="med"/>
            <a:tailEnd type="arrow"/>
          </a:ln>
          <a:effectLst/>
        </p:spPr>
      </p:cxnSp>
      <p:grpSp>
        <p:nvGrpSpPr>
          <p:cNvPr id="13" name="Group 34"/>
          <p:cNvGrpSpPr/>
          <p:nvPr/>
        </p:nvGrpSpPr>
        <p:grpSpPr>
          <a:xfrm>
            <a:off x="2261113" y="1900535"/>
            <a:ext cx="9079794" cy="3102162"/>
            <a:chOff x="1696276" y="1900535"/>
            <a:chExt cx="6811619" cy="3102162"/>
          </a:xfrm>
        </p:grpSpPr>
        <p:grpSp>
          <p:nvGrpSpPr>
            <p:cNvPr id="14" name="Group 29"/>
            <p:cNvGrpSpPr/>
            <p:nvPr/>
          </p:nvGrpSpPr>
          <p:grpSpPr>
            <a:xfrm>
              <a:off x="1696276" y="1900535"/>
              <a:ext cx="6811619" cy="3102162"/>
              <a:chOff x="1696276" y="1900535"/>
              <a:chExt cx="6811619" cy="3102162"/>
            </a:xfrm>
          </p:grpSpPr>
          <p:grpSp>
            <p:nvGrpSpPr>
              <p:cNvPr id="15" name="Group 17"/>
              <p:cNvGrpSpPr/>
              <p:nvPr/>
            </p:nvGrpSpPr>
            <p:grpSpPr>
              <a:xfrm>
                <a:off x="4876800" y="4419600"/>
                <a:ext cx="3631095" cy="583097"/>
                <a:chOff x="4081670" y="4260574"/>
                <a:chExt cx="3631095" cy="583097"/>
              </a:xfrm>
            </p:grpSpPr>
            <p:sp>
              <p:nvSpPr>
                <p:cNvPr id="16" name="Rectangle 15"/>
                <p:cNvSpPr/>
                <p:nvPr/>
              </p:nvSpPr>
              <p:spPr bwMode="auto">
                <a:xfrm>
                  <a:off x="4081670" y="4260574"/>
                  <a:ext cx="3631095" cy="583097"/>
                </a:xfrm>
                <a:prstGeom prst="rect">
                  <a:avLst/>
                </a:prstGeom>
                <a:solidFill>
                  <a:schemeClr val="accent6">
                    <a:lumMod val="75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7" name="TextBox 16"/>
                <p:cNvSpPr txBox="1"/>
                <p:nvPr/>
              </p:nvSpPr>
              <p:spPr>
                <a:xfrm>
                  <a:off x="4157870" y="4336774"/>
                  <a:ext cx="1146045" cy="400110"/>
                </a:xfrm>
                <a:prstGeom prst="rect">
                  <a:avLst/>
                </a:prstGeom>
                <a:ln>
                  <a:noFill/>
                </a:ln>
              </p:spPr>
              <p:style>
                <a:lnRef idx="2">
                  <a:schemeClr val="accent4"/>
                </a:lnRef>
                <a:fillRef idx="1">
                  <a:schemeClr val="lt1"/>
                </a:fillRef>
                <a:effectRef idx="0">
                  <a:schemeClr val="accent4"/>
                </a:effectRef>
                <a:fontRef idx="minor">
                  <a:schemeClr val="dk1"/>
                </a:fontRef>
              </p:style>
              <p:txBody>
                <a:bodyPr wrap="none" rtlCol="0">
                  <a:spAutoFit/>
                </a:bodyPr>
                <a:lstStyle/>
                <a:p>
                  <a:r>
                    <a:rPr lang="en-US" sz="2000" dirty="0" smtClean="0">
                      <a:latin typeface="Trebuchet MS" pitchFamily="34" charset="0"/>
                    </a:rPr>
                    <a:t>C:\Windows</a:t>
                  </a:r>
                </a:p>
              </p:txBody>
            </p:sp>
          </p:grpSp>
          <p:cxnSp>
            <p:nvCxnSpPr>
              <p:cNvPr id="22" name="Straight Arrow Connector 21"/>
              <p:cNvCxnSpPr>
                <a:stCxn id="6" idx="3"/>
                <a:endCxn id="17" idx="1"/>
              </p:cNvCxnSpPr>
              <p:nvPr/>
            </p:nvCxnSpPr>
            <p:spPr bwMode="auto">
              <a:xfrm>
                <a:off x="1696276" y="2676949"/>
                <a:ext cx="3256725" cy="2018906"/>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rgbClr val="FF0000"/>
                </a:solidFill>
                <a:prstDash val="solid"/>
                <a:round/>
                <a:headEnd type="none" w="med" len="med"/>
                <a:tailEnd type="arrow"/>
              </a:ln>
              <a:effectLst/>
            </p:spPr>
          </p:cxnSp>
          <p:grpSp>
            <p:nvGrpSpPr>
              <p:cNvPr id="18" name="Group 28"/>
              <p:cNvGrpSpPr/>
              <p:nvPr/>
            </p:nvGrpSpPr>
            <p:grpSpPr>
              <a:xfrm>
                <a:off x="3200400" y="1900535"/>
                <a:ext cx="365821" cy="1685330"/>
                <a:chOff x="3200400" y="1900535"/>
                <a:chExt cx="365821" cy="1685330"/>
              </a:xfrm>
            </p:grpSpPr>
            <p:sp>
              <p:nvSpPr>
                <p:cNvPr id="26" name="TextBox 25"/>
                <p:cNvSpPr txBox="1"/>
                <p:nvPr/>
              </p:nvSpPr>
              <p:spPr>
                <a:xfrm>
                  <a:off x="3200400" y="1900535"/>
                  <a:ext cx="365821" cy="461665"/>
                </a:xfrm>
                <a:prstGeom prst="rect">
                  <a:avLst/>
                </a:prstGeom>
                <a:noFill/>
              </p:spPr>
              <p:txBody>
                <a:bodyPr wrap="none" rtlCol="0">
                  <a:spAutoFit/>
                </a:bodyPr>
                <a:lstStyle/>
                <a:p>
                  <a:r>
                    <a:rPr lang="en-US" sz="2400" dirty="0" smtClean="0">
                      <a:solidFill>
                        <a:srgbClr val="C00000"/>
                      </a:solidFill>
                      <a:effectLst>
                        <a:outerShdw blurRad="38100" dist="38100" dir="2700000" algn="tl">
                          <a:srgbClr val="000000">
                            <a:alpha val="43137"/>
                          </a:srgbClr>
                        </a:outerShdw>
                      </a:effectLst>
                      <a:latin typeface="Trebuchet MS" pitchFamily="34" charset="0"/>
                    </a:rPr>
                    <a:t>D:</a:t>
                  </a:r>
                </a:p>
              </p:txBody>
            </p:sp>
            <p:sp>
              <p:nvSpPr>
                <p:cNvPr id="27" name="TextBox 26"/>
                <p:cNvSpPr txBox="1"/>
                <p:nvPr/>
              </p:nvSpPr>
              <p:spPr>
                <a:xfrm>
                  <a:off x="3200400" y="2510135"/>
                  <a:ext cx="365821" cy="461665"/>
                </a:xfrm>
                <a:prstGeom prst="rect">
                  <a:avLst/>
                </a:prstGeom>
                <a:noFill/>
              </p:spPr>
              <p:txBody>
                <a:bodyPr wrap="none" rtlCol="0">
                  <a:spAutoFit/>
                </a:bodyPr>
                <a:lstStyle/>
                <a:p>
                  <a:r>
                    <a:rPr lang="en-US" sz="2400" dirty="0" smtClean="0">
                      <a:solidFill>
                        <a:srgbClr val="C00000"/>
                      </a:solidFill>
                      <a:effectLst>
                        <a:outerShdw blurRad="38100" dist="38100" dir="2700000" algn="tl">
                          <a:srgbClr val="000000">
                            <a:alpha val="43137"/>
                          </a:srgbClr>
                        </a:outerShdw>
                      </a:effectLst>
                      <a:latin typeface="Trebuchet MS" pitchFamily="34" charset="0"/>
                    </a:rPr>
                    <a:t>D:</a:t>
                  </a:r>
                </a:p>
              </p:txBody>
            </p:sp>
            <p:sp>
              <p:nvSpPr>
                <p:cNvPr id="28" name="TextBox 27"/>
                <p:cNvSpPr txBox="1"/>
                <p:nvPr/>
              </p:nvSpPr>
              <p:spPr>
                <a:xfrm>
                  <a:off x="3200400" y="3124200"/>
                  <a:ext cx="365821" cy="461665"/>
                </a:xfrm>
                <a:prstGeom prst="rect">
                  <a:avLst/>
                </a:prstGeom>
                <a:noFill/>
              </p:spPr>
              <p:txBody>
                <a:bodyPr wrap="none" rtlCol="0">
                  <a:spAutoFit/>
                </a:bodyPr>
                <a:lstStyle/>
                <a:p>
                  <a:r>
                    <a:rPr lang="en-US" sz="2400" dirty="0" smtClean="0">
                      <a:solidFill>
                        <a:srgbClr val="C00000"/>
                      </a:solidFill>
                      <a:effectLst>
                        <a:outerShdw blurRad="38100" dist="38100" dir="2700000" algn="tl">
                          <a:srgbClr val="000000">
                            <a:alpha val="43137"/>
                          </a:srgbClr>
                        </a:outerShdw>
                      </a:effectLst>
                      <a:latin typeface="Trebuchet MS" pitchFamily="34" charset="0"/>
                    </a:rPr>
                    <a:t>D:</a:t>
                  </a:r>
                </a:p>
              </p:txBody>
            </p:sp>
          </p:grpSp>
        </p:grpSp>
        <p:sp>
          <p:nvSpPr>
            <p:cNvPr id="31" name="TextBox 30"/>
            <p:cNvSpPr txBox="1"/>
            <p:nvPr/>
          </p:nvSpPr>
          <p:spPr>
            <a:xfrm>
              <a:off x="2438400" y="4419600"/>
              <a:ext cx="1267745" cy="523220"/>
            </a:xfrm>
            <a:prstGeom prst="rect">
              <a:avLst/>
            </a:prstGeom>
            <a:noFill/>
          </p:spPr>
          <p:txBody>
            <a:bodyPr wrap="none" rtlCol="0">
              <a:spAutoFit/>
            </a:bodyPr>
            <a:lstStyle/>
            <a:p>
              <a:r>
                <a:rPr lang="en-US" sz="2800" dirty="0" smtClean="0">
                  <a:solidFill>
                    <a:schemeClr val="accent3">
                      <a:lumMod val="75000"/>
                    </a:schemeClr>
                  </a:solidFill>
                  <a:latin typeface="Trebuchet MS" pitchFamily="34" charset="0"/>
                </a:rPr>
                <a:t>VHD Boot</a:t>
              </a:r>
            </a:p>
          </p:txBody>
        </p:sp>
        <p:cxnSp>
          <p:nvCxnSpPr>
            <p:cNvPr id="33" name="Straight Arrow Connector 32"/>
            <p:cNvCxnSpPr/>
            <p:nvPr/>
          </p:nvCxnSpPr>
          <p:spPr bwMode="auto">
            <a:xfrm rot="16200000" flipH="1">
              <a:off x="5715000" y="4114800"/>
              <a:ext cx="762002" cy="1"/>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63500" cap="flat" cmpd="sng" algn="ctr">
              <a:solidFill>
                <a:srgbClr val="FFC000"/>
              </a:solidFill>
              <a:prstDash val="solid"/>
              <a:round/>
              <a:headEnd type="none" w="med" len="med"/>
              <a:tailEnd type="arrow"/>
            </a:ln>
            <a:effectLst/>
          </p:spPr>
        </p:cxnSp>
      </p:grpSp>
      <p:sp>
        <p:nvSpPr>
          <p:cNvPr id="29" name="Flowchart: Magnetic Disk 28"/>
          <p:cNvSpPr/>
          <p:nvPr/>
        </p:nvSpPr>
        <p:spPr>
          <a:xfrm>
            <a:off x="507868" y="3300176"/>
            <a:ext cx="2623247" cy="1881425"/>
          </a:xfrm>
          <a:prstGeom prst="flowChartMagneticDis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Phy</a:t>
            </a:r>
            <a:endParaRPr lang="en-US" dirty="0"/>
          </a:p>
        </p:txBody>
      </p:sp>
      <p:sp>
        <p:nvSpPr>
          <p:cNvPr id="30" name="Flowchart: Magnetic Disk 29"/>
          <p:cNvSpPr/>
          <p:nvPr/>
        </p:nvSpPr>
        <p:spPr>
          <a:xfrm>
            <a:off x="10002784" y="4014124"/>
            <a:ext cx="1678174" cy="1157645"/>
          </a:xfrm>
          <a:prstGeom prst="flowChartMagneticDis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Virtual</a:t>
            </a:r>
            <a:endParaRPr lang="en-US" dirty="0"/>
          </a:p>
        </p:txBody>
      </p:sp>
      <p:sp>
        <p:nvSpPr>
          <p:cNvPr id="32" name="Flowchart: Magnetic Disk 31"/>
          <p:cNvSpPr/>
          <p:nvPr/>
        </p:nvSpPr>
        <p:spPr>
          <a:xfrm>
            <a:off x="507868" y="4495803"/>
            <a:ext cx="2623247" cy="68579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847917" y="3395245"/>
            <a:ext cx="2000560" cy="338554"/>
          </a:xfrm>
          <a:prstGeom prst="rect">
            <a:avLst/>
          </a:prstGeom>
          <a:noFill/>
        </p:spPr>
        <p:txBody>
          <a:bodyPr wrap="square" rtlCol="0">
            <a:spAutoFit/>
          </a:bodyPr>
          <a:lstStyle/>
          <a:p>
            <a:r>
              <a:rPr lang="en-US" sz="1600" dirty="0" smtClean="0"/>
              <a:t>Physical Disk</a:t>
            </a:r>
            <a:endParaRPr lang="en-US" sz="1600" dirty="0"/>
          </a:p>
        </p:txBody>
      </p:sp>
      <p:sp>
        <p:nvSpPr>
          <p:cNvPr id="35" name="Flowchart: Magnetic Disk 34"/>
          <p:cNvSpPr/>
          <p:nvPr/>
        </p:nvSpPr>
        <p:spPr>
          <a:xfrm>
            <a:off x="507868" y="4023955"/>
            <a:ext cx="2623247" cy="116815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Magnetic Disk 35"/>
          <p:cNvSpPr/>
          <p:nvPr/>
        </p:nvSpPr>
        <p:spPr>
          <a:xfrm>
            <a:off x="10002784" y="4841258"/>
            <a:ext cx="1678174" cy="322879"/>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367055" y="4050268"/>
            <a:ext cx="973852" cy="369332"/>
          </a:xfrm>
          <a:prstGeom prst="rect">
            <a:avLst/>
          </a:prstGeom>
          <a:noFill/>
        </p:spPr>
        <p:txBody>
          <a:bodyPr wrap="square" rtlCol="0">
            <a:spAutoFit/>
          </a:bodyPr>
          <a:lstStyle/>
          <a:p>
            <a:r>
              <a:rPr lang="en-US" dirty="0" smtClean="0"/>
              <a:t>VHD</a:t>
            </a:r>
            <a:endParaRPr lang="en-US" dirty="0"/>
          </a:p>
        </p:txBody>
      </p:sp>
      <p:pic>
        <p:nvPicPr>
          <p:cNvPr id="1027" name="Picture 3"/>
          <p:cNvPicPr>
            <a:picLocks noChangeAspect="1" noChangeArrowheads="1"/>
          </p:cNvPicPr>
          <p:nvPr/>
        </p:nvPicPr>
        <p:blipFill>
          <a:blip r:embed="rId3" cstate="print"/>
          <a:srcRect/>
          <a:stretch>
            <a:fillRect/>
          </a:stretch>
        </p:blipFill>
        <p:spPr bwMode="auto">
          <a:xfrm>
            <a:off x="197074" y="1133476"/>
            <a:ext cx="11706351" cy="5724525"/>
          </a:xfrm>
          <a:prstGeom prst="rect">
            <a:avLst/>
          </a:prstGeom>
          <a:noFill/>
          <a:ln w="9525">
            <a:noFill/>
            <a:miter lim="800000"/>
            <a:headEnd/>
            <a:tailEnd/>
          </a:ln>
          <a:effectLst/>
        </p:spPr>
      </p:pic>
    </p:spTree>
    <p:extLst>
      <p:ext uri="{BB962C8B-B14F-4D97-AF65-F5344CB8AC3E}">
        <p14:creationId xmlns:p14="http://schemas.microsoft.com/office/powerpoint/2010/main" val="11201086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diamond(in)">
                                      <p:cBhvr>
                                        <p:cTn id="7" dur="1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Scenarios</a:t>
            </a:r>
            <a:endParaRPr lang="en-US" dirty="0"/>
          </a:p>
        </p:txBody>
      </p:sp>
      <p:sp>
        <p:nvSpPr>
          <p:cNvPr id="3" name="Content Placeholder 2"/>
          <p:cNvSpPr>
            <a:spLocks noGrp="1"/>
          </p:cNvSpPr>
          <p:nvPr>
            <p:ph idx="1"/>
          </p:nvPr>
        </p:nvSpPr>
        <p:spPr>
          <a:xfrm>
            <a:off x="626370" y="1066800"/>
            <a:ext cx="11054587" cy="4983163"/>
          </a:xfrm>
        </p:spPr>
        <p:txBody>
          <a:bodyPr>
            <a:normAutofit fontScale="92500" lnSpcReduction="20000"/>
          </a:bodyPr>
          <a:lstStyle/>
          <a:p>
            <a:pPr lvl="1"/>
            <a:r>
              <a:rPr lang="en-US" dirty="0" smtClean="0"/>
              <a:t>Native boot hardware with no installed OS</a:t>
            </a:r>
          </a:p>
          <a:p>
            <a:pPr lvl="1"/>
            <a:r>
              <a:rPr lang="en-US" dirty="0" smtClean="0">
                <a:solidFill>
                  <a:schemeClr val="tx1"/>
                </a:solidFill>
              </a:rPr>
              <a:t>Image management</a:t>
            </a:r>
          </a:p>
          <a:p>
            <a:pPr lvl="2"/>
            <a:r>
              <a:rPr lang="en-US" dirty="0" smtClean="0">
                <a:solidFill>
                  <a:schemeClr val="tx1"/>
                </a:solidFill>
              </a:rPr>
              <a:t>‘Attach’ a VHD and access as a drive letter</a:t>
            </a:r>
          </a:p>
          <a:p>
            <a:pPr lvl="2"/>
            <a:r>
              <a:rPr lang="en-US" dirty="0" smtClean="0"/>
              <a:t>DISM (Deployment Image Management &amp; Servicing)</a:t>
            </a:r>
            <a:endParaRPr lang="en-US" dirty="0" smtClean="0">
              <a:solidFill>
                <a:schemeClr val="tx1"/>
              </a:solidFill>
            </a:endParaRPr>
          </a:p>
          <a:p>
            <a:pPr lvl="1"/>
            <a:r>
              <a:rPr lang="en-US" dirty="0" smtClean="0">
                <a:solidFill>
                  <a:schemeClr val="tx1"/>
                </a:solidFill>
              </a:rPr>
              <a:t>Common VHD image for both physical and virtual environments</a:t>
            </a:r>
          </a:p>
          <a:p>
            <a:pPr lvl="1"/>
            <a:r>
              <a:rPr lang="en-US" dirty="0" smtClean="0">
                <a:solidFill>
                  <a:schemeClr val="tx1"/>
                </a:solidFill>
              </a:rPr>
              <a:t>One or multiple local VHDs within a single partition</a:t>
            </a:r>
          </a:p>
          <a:p>
            <a:pPr lvl="2"/>
            <a:r>
              <a:rPr lang="en-US" dirty="0" smtClean="0">
                <a:solidFill>
                  <a:schemeClr val="tx1"/>
                </a:solidFill>
              </a:rPr>
              <a:t>E.g. for kiosk machines, early adopters</a:t>
            </a:r>
          </a:p>
          <a:p>
            <a:pPr lvl="2"/>
            <a:r>
              <a:rPr lang="en-US" dirty="0" smtClean="0"/>
              <a:t>Developers, Trainers</a:t>
            </a:r>
          </a:p>
          <a:p>
            <a:pPr lvl="2"/>
            <a:r>
              <a:rPr lang="en-US" dirty="0" smtClean="0">
                <a:solidFill>
                  <a:schemeClr val="tx1"/>
                </a:solidFill>
              </a:rPr>
              <a:t>Demo, Field Sales </a:t>
            </a:r>
          </a:p>
          <a:p>
            <a:pPr lvl="2"/>
            <a:r>
              <a:rPr lang="en-US" dirty="0" smtClean="0">
                <a:solidFill>
                  <a:schemeClr val="tx1"/>
                </a:solidFill>
              </a:rPr>
              <a:t>Proof of Concept</a:t>
            </a:r>
          </a:p>
          <a:p>
            <a:pPr lvl="2"/>
            <a:r>
              <a:rPr lang="en-US" dirty="0" smtClean="0"/>
              <a:t>Virtual Appliances</a:t>
            </a:r>
            <a:endParaRPr lang="en-US" dirty="0" smtClean="0">
              <a:solidFill>
                <a:schemeClr val="tx1"/>
              </a:solidFill>
            </a:endParaRPr>
          </a:p>
          <a:p>
            <a:pPr lvl="1"/>
            <a:r>
              <a:rPr lang="en-US" dirty="0" smtClean="0">
                <a:solidFill>
                  <a:schemeClr val="tx1"/>
                </a:solidFill>
              </a:rPr>
              <a:t>Centrally stored VHDs for network deployment</a:t>
            </a:r>
          </a:p>
          <a:p>
            <a:pPr lvl="2"/>
            <a:r>
              <a:rPr lang="en-US" dirty="0" smtClean="0">
                <a:solidFill>
                  <a:schemeClr val="tx1"/>
                </a:solidFill>
              </a:rPr>
              <a:t>Copy locally and then start </a:t>
            </a:r>
          </a:p>
          <a:p>
            <a:pPr lvl="1"/>
            <a:r>
              <a:rPr lang="en-US" dirty="0" smtClean="0">
                <a:solidFill>
                  <a:schemeClr val="tx1"/>
                </a:solidFill>
              </a:rPr>
              <a:t>Network boot to VHD using WDS</a:t>
            </a:r>
          </a:p>
          <a:p>
            <a:pPr lvl="1">
              <a:buNone/>
            </a:pPr>
            <a:r>
              <a:rPr lang="en-US" dirty="0" smtClean="0">
                <a:solidFill>
                  <a:schemeClr val="tx1"/>
                </a:solidFill>
              </a:rPr>
              <a:t>	</a:t>
            </a:r>
          </a:p>
        </p:txBody>
      </p:sp>
    </p:spTree>
    <p:extLst>
      <p:ext uri="{BB962C8B-B14F-4D97-AF65-F5344CB8AC3E}">
        <p14:creationId xmlns:p14="http://schemas.microsoft.com/office/powerpoint/2010/main" val="1227885664"/>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Install From Media Or Network Boot </a:t>
            </a:r>
            <a:endParaRPr lang="en-US" dirty="0"/>
          </a:p>
        </p:txBody>
      </p:sp>
      <p:sp>
        <p:nvSpPr>
          <p:cNvPr id="3" name="Content Placeholder 2"/>
          <p:cNvSpPr>
            <a:spLocks noGrp="1"/>
          </p:cNvSpPr>
          <p:nvPr>
            <p:ph idx="1"/>
          </p:nvPr>
        </p:nvSpPr>
        <p:spPr>
          <a:xfrm>
            <a:off x="262126" y="1417639"/>
            <a:ext cx="6946319" cy="4708525"/>
          </a:xfrm>
        </p:spPr>
        <p:txBody>
          <a:bodyPr>
            <a:normAutofit/>
          </a:bodyPr>
          <a:lstStyle/>
          <a:p>
            <a:r>
              <a:rPr lang="en-US" sz="1800" dirty="0" smtClean="0"/>
              <a:t>Start Installation</a:t>
            </a:r>
          </a:p>
          <a:p>
            <a:r>
              <a:rPr lang="en-US" sz="1800" dirty="0" smtClean="0"/>
              <a:t>Format Media (if doing bare metal </a:t>
            </a:r>
            <a:r>
              <a:rPr lang="en-US" sz="1800" dirty="0" err="1" smtClean="0"/>
              <a:t>intsall</a:t>
            </a:r>
            <a:r>
              <a:rPr lang="en-US" sz="1800" dirty="0" smtClean="0"/>
              <a:t>)</a:t>
            </a:r>
          </a:p>
          <a:p>
            <a:pPr lvl="1"/>
            <a:r>
              <a:rPr lang="en-US" sz="1600" dirty="0" smtClean="0"/>
              <a:t>You should be on the “Where do you want to install Windows?” screen of the installation press </a:t>
            </a:r>
            <a:r>
              <a:rPr lang="en-US" sz="1600" dirty="0" smtClean="0">
                <a:solidFill>
                  <a:srgbClr val="FF0000"/>
                </a:solidFill>
              </a:rPr>
              <a:t>Shift-F10</a:t>
            </a:r>
            <a:r>
              <a:rPr lang="en-US" sz="1600" dirty="0" smtClean="0"/>
              <a:t> to drop to command prompt</a:t>
            </a:r>
          </a:p>
          <a:p>
            <a:r>
              <a:rPr lang="en-US" sz="1800" dirty="0" smtClean="0"/>
              <a:t>Find installation drive (dir c:, dir d:, dir e:, etc) </a:t>
            </a:r>
          </a:p>
          <a:p>
            <a:r>
              <a:rPr lang="en-US" sz="1800" dirty="0" err="1" smtClean="0"/>
              <a:t>Diskpart</a:t>
            </a:r>
            <a:endParaRPr lang="en-US" sz="800" dirty="0" smtClean="0">
              <a:latin typeface="Courier New" pitchFamily="49" charset="0"/>
              <a:cs typeface="Courier New" pitchFamily="49" charset="0"/>
            </a:endParaRPr>
          </a:p>
          <a:p>
            <a:pPr lvl="1">
              <a:buNone/>
            </a:pPr>
            <a:r>
              <a:rPr lang="en-US" sz="1800" dirty="0" smtClean="0">
                <a:latin typeface="Courier New" pitchFamily="49" charset="0"/>
                <a:cs typeface="Courier New" pitchFamily="49" charset="0"/>
              </a:rPr>
              <a:t>Create </a:t>
            </a:r>
            <a:r>
              <a:rPr lang="en-US" sz="1800" dirty="0" err="1" smtClean="0">
                <a:latin typeface="Courier New" pitchFamily="49" charset="0"/>
                <a:cs typeface="Courier New" pitchFamily="49" charset="0"/>
              </a:rPr>
              <a:t>vdisk</a:t>
            </a:r>
            <a:r>
              <a:rPr lang="en-US" sz="1800" dirty="0" smtClean="0">
                <a:latin typeface="Courier New" pitchFamily="49" charset="0"/>
                <a:cs typeface="Courier New" pitchFamily="49" charset="0"/>
              </a:rPr>
              <a:t> file=e:\BootDemo.vhd type=expandable maximum=40000</a:t>
            </a:r>
          </a:p>
          <a:p>
            <a:pPr lvl="1">
              <a:buNone/>
            </a:pPr>
            <a:r>
              <a:rPr lang="en-US" sz="1800" dirty="0" smtClean="0">
                <a:latin typeface="Courier New" pitchFamily="49" charset="0"/>
                <a:cs typeface="Courier New" pitchFamily="49" charset="0"/>
              </a:rPr>
              <a:t>Attach </a:t>
            </a:r>
            <a:r>
              <a:rPr lang="en-US" sz="1800" dirty="0" err="1" smtClean="0">
                <a:latin typeface="Courier New" pitchFamily="49" charset="0"/>
                <a:cs typeface="Courier New" pitchFamily="49" charset="0"/>
              </a:rPr>
              <a:t>vdisk</a:t>
            </a:r>
            <a:endParaRPr lang="en-US" sz="1800" dirty="0" smtClean="0">
              <a:latin typeface="Courier New" pitchFamily="49" charset="0"/>
              <a:cs typeface="Courier New" pitchFamily="49" charset="0"/>
            </a:endParaRPr>
          </a:p>
          <a:p>
            <a:pPr lvl="1">
              <a:buNone/>
            </a:pPr>
            <a:r>
              <a:rPr lang="en-US" sz="1800" dirty="0" smtClean="0">
                <a:latin typeface="Courier New" pitchFamily="49" charset="0"/>
                <a:cs typeface="Courier New" pitchFamily="49" charset="0"/>
              </a:rPr>
              <a:t>Exit</a:t>
            </a:r>
          </a:p>
          <a:p>
            <a:r>
              <a:rPr lang="en-US" sz="1800" dirty="0" smtClean="0"/>
              <a:t>Click “Refresh” button</a:t>
            </a:r>
          </a:p>
          <a:p>
            <a:r>
              <a:rPr lang="en-US" sz="1800" dirty="0" smtClean="0"/>
              <a:t>Select “New Drive” and perform normal installation</a:t>
            </a:r>
          </a:p>
          <a:p>
            <a:r>
              <a:rPr lang="en-US" sz="1800" dirty="0" smtClean="0"/>
              <a:t>Using this method, the BCD will be updated automatically</a:t>
            </a:r>
          </a:p>
          <a:p>
            <a:pPr lvl="1">
              <a:buNone/>
            </a:pPr>
            <a:endParaRPr lang="en-US" sz="800" dirty="0" smtClean="0">
              <a:latin typeface="Courier New" pitchFamily="49" charset="0"/>
              <a:cs typeface="Courier New" pitchFamily="49" charset="0"/>
            </a:endParaRPr>
          </a:p>
        </p:txBody>
      </p:sp>
      <p:pic>
        <p:nvPicPr>
          <p:cNvPr id="7" name="Picture 6" descr="Install Windows - Shift F10.png"/>
          <p:cNvPicPr>
            <a:picLocks noChangeAspect="1"/>
          </p:cNvPicPr>
          <p:nvPr/>
        </p:nvPicPr>
        <p:blipFill>
          <a:blip r:embed="rId2" cstate="print"/>
          <a:stretch>
            <a:fillRect/>
          </a:stretch>
        </p:blipFill>
        <p:spPr>
          <a:xfrm>
            <a:off x="7062740" y="1270154"/>
            <a:ext cx="4855459" cy="2732900"/>
          </a:xfrm>
          <a:prstGeom prst="rect">
            <a:avLst/>
          </a:prstGeom>
        </p:spPr>
      </p:pic>
      <p:pic>
        <p:nvPicPr>
          <p:cNvPr id="8" name="Picture 7" descr="DiskPart2.png"/>
          <p:cNvPicPr>
            <a:picLocks noChangeAspect="1"/>
          </p:cNvPicPr>
          <p:nvPr/>
        </p:nvPicPr>
        <p:blipFill>
          <a:blip r:embed="rId3" cstate="print"/>
          <a:stretch>
            <a:fillRect/>
          </a:stretch>
        </p:blipFill>
        <p:spPr>
          <a:xfrm>
            <a:off x="7208446" y="3722768"/>
            <a:ext cx="3897165" cy="2997495"/>
          </a:xfrm>
          <a:prstGeom prst="rect">
            <a:avLst/>
          </a:prstGeom>
        </p:spPr>
      </p:pic>
    </p:spTree>
    <p:extLst>
      <p:ext uri="{BB962C8B-B14F-4D97-AF65-F5344CB8AC3E}">
        <p14:creationId xmlns:p14="http://schemas.microsoft.com/office/powerpoint/2010/main" val="2507597242"/>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289" y="127000"/>
            <a:ext cx="12019536" cy="806450"/>
          </a:xfrm>
        </p:spPr>
        <p:txBody>
          <a:bodyPr>
            <a:normAutofit/>
          </a:bodyPr>
          <a:lstStyle/>
          <a:p>
            <a:r>
              <a:rPr lang="en-US" sz="3600" dirty="0" smtClean="0"/>
              <a:t>Preparing for Native Boot and BCDEdit</a:t>
            </a:r>
            <a:endParaRPr lang="en-US" sz="3600" dirty="0"/>
          </a:p>
        </p:txBody>
      </p:sp>
      <p:sp>
        <p:nvSpPr>
          <p:cNvPr id="3" name="Content Placeholder 2"/>
          <p:cNvSpPr>
            <a:spLocks noGrp="1"/>
          </p:cNvSpPr>
          <p:nvPr>
            <p:ph idx="1"/>
          </p:nvPr>
        </p:nvSpPr>
        <p:spPr>
          <a:xfrm>
            <a:off x="964949" y="1193730"/>
            <a:ext cx="11020729" cy="5664271"/>
          </a:xfrm>
        </p:spPr>
        <p:txBody>
          <a:bodyPr>
            <a:noAutofit/>
          </a:bodyPr>
          <a:lstStyle/>
          <a:p>
            <a:r>
              <a:rPr lang="en-US" sz="1400" dirty="0" smtClean="0">
                <a:solidFill>
                  <a:schemeClr val="tx1"/>
                </a:solidFill>
              </a:rPr>
              <a:t>If host system is Vista SP1:</a:t>
            </a:r>
          </a:p>
          <a:p>
            <a:pPr lvl="1"/>
            <a:r>
              <a:rPr lang="en-US" sz="1200" dirty="0" smtClean="0">
                <a:solidFill>
                  <a:schemeClr val="tx1"/>
                </a:solidFill>
              </a:rPr>
              <a:t>Replace </a:t>
            </a:r>
            <a:r>
              <a:rPr lang="en-US" sz="1200" dirty="0" err="1" smtClean="0">
                <a:solidFill>
                  <a:schemeClr val="tx1"/>
                </a:solidFill>
              </a:rPr>
              <a:t>Bootmgr</a:t>
            </a:r>
            <a:r>
              <a:rPr lang="en-US" sz="1200" dirty="0" smtClean="0">
                <a:solidFill>
                  <a:schemeClr val="tx1"/>
                </a:solidFill>
              </a:rPr>
              <a:t> and BcdEdit.exe  with Windows 7 versions (</a:t>
            </a:r>
            <a:r>
              <a:rPr lang="en-US" sz="1200" dirty="0" err="1" smtClean="0">
                <a:solidFill>
                  <a:schemeClr val="tx1"/>
                </a:solidFill>
              </a:rPr>
              <a:t>BCDBoot</a:t>
            </a:r>
            <a:r>
              <a:rPr lang="en-US" sz="1200" dirty="0" smtClean="0">
                <a:solidFill>
                  <a:schemeClr val="tx1"/>
                </a:solidFill>
              </a:rPr>
              <a:t>)</a:t>
            </a:r>
          </a:p>
          <a:p>
            <a:r>
              <a:rPr lang="en-US" sz="1400" dirty="0" smtClean="0">
                <a:solidFill>
                  <a:schemeClr val="tx1"/>
                </a:solidFill>
              </a:rPr>
              <a:t>Create bootable VHD file</a:t>
            </a:r>
          </a:p>
          <a:p>
            <a:pPr lvl="1"/>
            <a:r>
              <a:rPr lang="en-US" sz="1200" dirty="0" smtClean="0">
                <a:solidFill>
                  <a:schemeClr val="tx1"/>
                </a:solidFill>
              </a:rPr>
              <a:t>Disk Manager, H</a:t>
            </a:r>
            <a:r>
              <a:rPr lang="en-US" sz="1200" dirty="0" smtClean="0"/>
              <a:t>yper-V Manager, </a:t>
            </a:r>
            <a:r>
              <a:rPr lang="en-US" sz="1200" dirty="0" err="1" smtClean="0"/>
              <a:t>ImageX</a:t>
            </a:r>
            <a:r>
              <a:rPr lang="en-US" sz="1200" dirty="0" smtClean="0"/>
              <a:t>, SCVMM, </a:t>
            </a:r>
            <a:r>
              <a:rPr lang="en-US" sz="1200" dirty="0" err="1" smtClean="0"/>
              <a:t>DiskPart,Etc</a:t>
            </a:r>
            <a:endParaRPr lang="en-US" sz="1200" dirty="0" smtClean="0"/>
          </a:p>
          <a:p>
            <a:r>
              <a:rPr lang="en-US" sz="1400" dirty="0" smtClean="0">
                <a:solidFill>
                  <a:schemeClr val="tx1"/>
                </a:solidFill>
              </a:rPr>
              <a:t>Copy bootable VHD to a directory on the host system </a:t>
            </a:r>
          </a:p>
          <a:p>
            <a:pPr lvl="1"/>
            <a:r>
              <a:rPr lang="en-US" sz="1200" dirty="0" smtClean="0">
                <a:solidFill>
                  <a:schemeClr val="tx1"/>
                </a:solidFill>
              </a:rPr>
              <a:t>(e.g. ‘c:\vhd\BootWin.vhd’)</a:t>
            </a:r>
          </a:p>
          <a:p>
            <a:r>
              <a:rPr lang="en-US" sz="1400" dirty="0" smtClean="0">
                <a:solidFill>
                  <a:schemeClr val="tx1"/>
                </a:solidFill>
              </a:rPr>
              <a:t>Use </a:t>
            </a:r>
            <a:r>
              <a:rPr lang="en-US" sz="1400" dirty="0" err="1" smtClean="0">
                <a:solidFill>
                  <a:schemeClr val="tx1"/>
                </a:solidFill>
              </a:rPr>
              <a:t>BcdEdit</a:t>
            </a:r>
            <a:r>
              <a:rPr lang="en-US" sz="1400" dirty="0" smtClean="0">
                <a:solidFill>
                  <a:schemeClr val="tx1"/>
                </a:solidFill>
              </a:rPr>
              <a:t> to copy the existing boot entry  (from </a:t>
            </a:r>
            <a:r>
              <a:rPr lang="en-US" sz="1400" dirty="0" smtClean="0"/>
              <a:t>administrative</a:t>
            </a:r>
            <a:r>
              <a:rPr lang="en-US" sz="1400" dirty="0" smtClean="0">
                <a:solidFill>
                  <a:schemeClr val="tx1"/>
                </a:solidFill>
              </a:rPr>
              <a:t> </a:t>
            </a:r>
            <a:r>
              <a:rPr lang="en-US" sz="1400" dirty="0" err="1" smtClean="0">
                <a:solidFill>
                  <a:schemeClr val="tx1"/>
                </a:solidFill>
              </a:rPr>
              <a:t>cmd</a:t>
            </a:r>
            <a:r>
              <a:rPr lang="en-US" sz="1400" dirty="0" smtClean="0">
                <a:solidFill>
                  <a:schemeClr val="tx1"/>
                </a:solidFill>
              </a:rPr>
              <a:t> prompt)</a:t>
            </a:r>
            <a:endParaRPr lang="en-US" sz="1050" dirty="0" smtClean="0">
              <a:solidFill>
                <a:schemeClr val="tx1"/>
              </a:solidFill>
              <a:latin typeface="Courier New" pitchFamily="49" charset="0"/>
              <a:cs typeface="Courier New" pitchFamily="49" charset="0"/>
            </a:endParaRPr>
          </a:p>
          <a:p>
            <a:pPr lvl="1">
              <a:buNone/>
            </a:pPr>
            <a:r>
              <a:rPr lang="en-US" sz="1050" dirty="0" smtClean="0">
                <a:solidFill>
                  <a:schemeClr val="tx1"/>
                </a:solidFill>
                <a:latin typeface="Courier New" pitchFamily="49" charset="0"/>
                <a:cs typeface="Courier New" pitchFamily="49" charset="0"/>
              </a:rPr>
              <a:t>	</a:t>
            </a:r>
            <a:r>
              <a:rPr lang="en-US" sz="1200" dirty="0" err="1" smtClean="0">
                <a:solidFill>
                  <a:schemeClr val="tx1"/>
                </a:solidFill>
                <a:latin typeface="Courier New" pitchFamily="49" charset="0"/>
                <a:cs typeface="Courier New" pitchFamily="49" charset="0"/>
              </a:rPr>
              <a:t>bcdedit</a:t>
            </a:r>
            <a:r>
              <a:rPr lang="en-US" sz="1200" dirty="0" smtClean="0">
                <a:solidFill>
                  <a:schemeClr val="tx1"/>
                </a:solidFill>
                <a:latin typeface="Courier New" pitchFamily="49" charset="0"/>
                <a:cs typeface="Courier New" pitchFamily="49" charset="0"/>
              </a:rPr>
              <a:t> /copy {current} /d “Windows VHD Boot”</a:t>
            </a:r>
            <a:endParaRPr lang="en-US" sz="1200" dirty="0" smtClean="0">
              <a:solidFill>
                <a:schemeClr val="tx1"/>
              </a:solidFill>
            </a:endParaRPr>
          </a:p>
          <a:p>
            <a:r>
              <a:rPr lang="en-US" sz="1400" dirty="0" smtClean="0"/>
              <a:t>Look at the new entry</a:t>
            </a:r>
            <a:endParaRPr lang="en-US" sz="1400" dirty="0" smtClean="0">
              <a:solidFill>
                <a:schemeClr val="tx1"/>
              </a:solidFill>
              <a:latin typeface="Courier New" pitchFamily="49" charset="0"/>
              <a:cs typeface="Courier New" pitchFamily="49" charset="0"/>
            </a:endParaRPr>
          </a:p>
          <a:p>
            <a:pPr lvl="1">
              <a:buNone/>
            </a:pPr>
            <a:r>
              <a:rPr lang="en-US" sz="1200" dirty="0" smtClean="0">
                <a:solidFill>
                  <a:schemeClr val="tx1"/>
                </a:solidFill>
                <a:latin typeface="Courier New" pitchFamily="49" charset="0"/>
                <a:cs typeface="Courier New" pitchFamily="49" charset="0"/>
              </a:rPr>
              <a:t>	</a:t>
            </a:r>
            <a:r>
              <a:rPr lang="en-US" sz="1200" dirty="0" err="1" smtClean="0">
                <a:solidFill>
                  <a:schemeClr val="tx1"/>
                </a:solidFill>
                <a:latin typeface="Courier New" pitchFamily="49" charset="0"/>
                <a:cs typeface="Courier New" pitchFamily="49" charset="0"/>
              </a:rPr>
              <a:t>bcdedit</a:t>
            </a:r>
            <a:r>
              <a:rPr lang="en-US" sz="1200" dirty="0" smtClean="0">
                <a:solidFill>
                  <a:schemeClr val="tx1"/>
                </a:solidFill>
                <a:latin typeface="Courier New" pitchFamily="49" charset="0"/>
                <a:cs typeface="Courier New" pitchFamily="49" charset="0"/>
              </a:rPr>
              <a:t> /v</a:t>
            </a:r>
            <a:endParaRPr lang="en-US" sz="1200" dirty="0" smtClean="0">
              <a:solidFill>
                <a:schemeClr val="tx1"/>
              </a:solidFill>
            </a:endParaRPr>
          </a:p>
          <a:p>
            <a:r>
              <a:rPr lang="en-US" sz="1400" dirty="0" smtClean="0">
                <a:solidFill>
                  <a:schemeClr val="tx1"/>
                </a:solidFill>
              </a:rPr>
              <a:t>Use </a:t>
            </a:r>
            <a:r>
              <a:rPr lang="en-US" sz="1400" dirty="0" err="1" smtClean="0">
                <a:solidFill>
                  <a:schemeClr val="tx1"/>
                </a:solidFill>
              </a:rPr>
              <a:t>BcdEdit</a:t>
            </a:r>
            <a:r>
              <a:rPr lang="en-US" sz="1400" dirty="0" smtClean="0">
                <a:solidFill>
                  <a:schemeClr val="tx1"/>
                </a:solidFill>
              </a:rPr>
              <a:t> to Edit the VHD system</a:t>
            </a:r>
            <a:endParaRPr lang="en-US" sz="1050" dirty="0" smtClean="0">
              <a:solidFill>
                <a:schemeClr val="tx1"/>
              </a:solidFill>
              <a:latin typeface="Courier New" pitchFamily="49" charset="0"/>
              <a:cs typeface="Courier New" pitchFamily="49" charset="0"/>
            </a:endParaRPr>
          </a:p>
          <a:p>
            <a:pPr lvl="1">
              <a:buNone/>
            </a:pPr>
            <a:r>
              <a:rPr lang="en-US" sz="1100" dirty="0" smtClean="0">
                <a:solidFill>
                  <a:schemeClr val="tx1"/>
                </a:solidFill>
                <a:latin typeface="Courier New" pitchFamily="49" charset="0"/>
                <a:cs typeface="Courier New" pitchFamily="49" charset="0"/>
              </a:rPr>
              <a:t>	</a:t>
            </a:r>
            <a:r>
              <a:rPr lang="en-US" sz="1100" dirty="0" err="1" smtClean="0">
                <a:solidFill>
                  <a:schemeClr val="tx1"/>
                </a:solidFill>
                <a:latin typeface="Courier New" pitchFamily="49" charset="0"/>
                <a:cs typeface="Courier New" pitchFamily="49" charset="0"/>
              </a:rPr>
              <a:t>bcdedit</a:t>
            </a:r>
            <a:r>
              <a:rPr lang="en-US" sz="1100" dirty="0" smtClean="0">
                <a:solidFill>
                  <a:schemeClr val="tx1"/>
                </a:solidFill>
                <a:latin typeface="Courier New" pitchFamily="49" charset="0"/>
                <a:cs typeface="Courier New" pitchFamily="49" charset="0"/>
              </a:rPr>
              <a:t> /set </a:t>
            </a:r>
            <a:r>
              <a:rPr lang="en-US" sz="1100" dirty="0" smtClean="0">
                <a:latin typeface="Courier New" pitchFamily="49" charset="0"/>
                <a:cs typeface="Courier New" pitchFamily="49" charset="0"/>
              </a:rPr>
              <a:t>{</a:t>
            </a:r>
            <a:r>
              <a:rPr lang="en-US" sz="1100" dirty="0" smtClean="0">
                <a:solidFill>
                  <a:schemeClr val="tx1"/>
                </a:solidFill>
                <a:latin typeface="Courier New" pitchFamily="49" charset="0"/>
                <a:cs typeface="Courier New" pitchFamily="49" charset="0"/>
              </a:rPr>
              <a:t>GUID} device </a:t>
            </a:r>
            <a:r>
              <a:rPr lang="en-US" sz="1100" dirty="0" err="1" smtClean="0">
                <a:solidFill>
                  <a:schemeClr val="tx1"/>
                </a:solidFill>
                <a:latin typeface="Courier New" pitchFamily="49" charset="0"/>
                <a:cs typeface="Courier New" pitchFamily="49" charset="0"/>
              </a:rPr>
              <a:t>vhd</a:t>
            </a:r>
            <a:r>
              <a:rPr lang="en-US" sz="1100" dirty="0" smtClean="0">
                <a:solidFill>
                  <a:schemeClr val="tx1"/>
                </a:solidFill>
                <a:latin typeface="Courier New" pitchFamily="49" charset="0"/>
                <a:cs typeface="Courier New" pitchFamily="49" charset="0"/>
              </a:rPr>
              <a:t>=[c:]\</a:t>
            </a:r>
            <a:r>
              <a:rPr lang="en-US" sz="1100" dirty="0" err="1" smtClean="0">
                <a:solidFill>
                  <a:schemeClr val="tx1"/>
                </a:solidFill>
                <a:latin typeface="Courier New" pitchFamily="49" charset="0"/>
                <a:cs typeface="Courier New" pitchFamily="49" charset="0"/>
              </a:rPr>
              <a:t>vhd</a:t>
            </a:r>
            <a:r>
              <a:rPr lang="en-US" sz="1100" dirty="0" smtClean="0">
                <a:solidFill>
                  <a:schemeClr val="tx1"/>
                </a:solidFill>
                <a:latin typeface="Courier New" pitchFamily="49" charset="0"/>
                <a:cs typeface="Courier New" pitchFamily="49" charset="0"/>
              </a:rPr>
              <a:t>\BootWin.vhd</a:t>
            </a:r>
          </a:p>
          <a:p>
            <a:pPr lvl="1">
              <a:buNone/>
            </a:pPr>
            <a:r>
              <a:rPr lang="en-US" sz="1100" dirty="0" smtClean="0">
                <a:solidFill>
                  <a:schemeClr val="tx1"/>
                </a:solidFill>
                <a:latin typeface="Courier New" pitchFamily="49" charset="0"/>
                <a:cs typeface="Courier New" pitchFamily="49" charset="0"/>
              </a:rPr>
              <a:t>	</a:t>
            </a:r>
            <a:r>
              <a:rPr lang="en-US" sz="1100" dirty="0" err="1" smtClean="0">
                <a:solidFill>
                  <a:schemeClr val="tx1"/>
                </a:solidFill>
                <a:latin typeface="Courier New" pitchFamily="49" charset="0"/>
                <a:cs typeface="Courier New" pitchFamily="49" charset="0"/>
              </a:rPr>
              <a:t>bcdedit</a:t>
            </a:r>
            <a:r>
              <a:rPr lang="en-US" sz="1100" dirty="0" smtClean="0">
                <a:solidFill>
                  <a:schemeClr val="tx1"/>
                </a:solidFill>
                <a:latin typeface="Courier New" pitchFamily="49" charset="0"/>
                <a:cs typeface="Courier New" pitchFamily="49" charset="0"/>
              </a:rPr>
              <a:t> /set {GUID} </a:t>
            </a:r>
            <a:r>
              <a:rPr lang="en-US" sz="1100" dirty="0" err="1" smtClean="0">
                <a:solidFill>
                  <a:schemeClr val="tx1"/>
                </a:solidFill>
                <a:latin typeface="Courier New" pitchFamily="49" charset="0"/>
                <a:cs typeface="Courier New" pitchFamily="49" charset="0"/>
              </a:rPr>
              <a:t>osdevice</a:t>
            </a:r>
            <a:r>
              <a:rPr lang="en-US" sz="1100" dirty="0" smtClean="0">
                <a:solidFill>
                  <a:schemeClr val="tx1"/>
                </a:solidFill>
                <a:latin typeface="Courier New" pitchFamily="49" charset="0"/>
                <a:cs typeface="Courier New" pitchFamily="49" charset="0"/>
              </a:rPr>
              <a:t> </a:t>
            </a:r>
            <a:r>
              <a:rPr lang="en-US" sz="1100" dirty="0" err="1" smtClean="0">
                <a:solidFill>
                  <a:schemeClr val="tx1"/>
                </a:solidFill>
                <a:latin typeface="Courier New" pitchFamily="49" charset="0"/>
                <a:cs typeface="Courier New" pitchFamily="49" charset="0"/>
              </a:rPr>
              <a:t>vhd</a:t>
            </a:r>
            <a:r>
              <a:rPr lang="en-US" sz="1100" dirty="0" smtClean="0">
                <a:solidFill>
                  <a:schemeClr val="tx1"/>
                </a:solidFill>
                <a:latin typeface="Courier New" pitchFamily="49" charset="0"/>
                <a:cs typeface="Courier New" pitchFamily="49" charset="0"/>
              </a:rPr>
              <a:t>=[c:]\</a:t>
            </a:r>
            <a:r>
              <a:rPr lang="en-US" sz="1100" dirty="0" err="1" smtClean="0">
                <a:solidFill>
                  <a:schemeClr val="tx1"/>
                </a:solidFill>
                <a:latin typeface="Courier New" pitchFamily="49" charset="0"/>
                <a:cs typeface="Courier New" pitchFamily="49" charset="0"/>
              </a:rPr>
              <a:t>vhd</a:t>
            </a:r>
            <a:r>
              <a:rPr lang="en-US" sz="1100" dirty="0" smtClean="0">
                <a:solidFill>
                  <a:schemeClr val="tx1"/>
                </a:solidFill>
                <a:latin typeface="Courier New" pitchFamily="49" charset="0"/>
                <a:cs typeface="Courier New" pitchFamily="49" charset="0"/>
              </a:rPr>
              <a:t>\BootWin.vhd</a:t>
            </a:r>
          </a:p>
          <a:p>
            <a:pPr lvl="1">
              <a:buNone/>
            </a:pPr>
            <a:r>
              <a:rPr lang="en-US" sz="1100" dirty="0" smtClean="0">
                <a:solidFill>
                  <a:schemeClr val="tx1"/>
                </a:solidFill>
                <a:latin typeface="Courier New" pitchFamily="49" charset="0"/>
                <a:cs typeface="Courier New" pitchFamily="49" charset="0"/>
              </a:rPr>
              <a:t>	</a:t>
            </a:r>
            <a:r>
              <a:rPr lang="en-US" sz="1100" dirty="0" err="1" smtClean="0">
                <a:solidFill>
                  <a:schemeClr val="tx1"/>
                </a:solidFill>
                <a:latin typeface="Courier New" pitchFamily="49" charset="0"/>
                <a:cs typeface="Courier New" pitchFamily="49" charset="0"/>
              </a:rPr>
              <a:t>bcdedit</a:t>
            </a:r>
            <a:r>
              <a:rPr lang="en-US" sz="1100" dirty="0" smtClean="0">
                <a:solidFill>
                  <a:schemeClr val="tx1"/>
                </a:solidFill>
                <a:latin typeface="Courier New" pitchFamily="49" charset="0"/>
                <a:cs typeface="Courier New" pitchFamily="49" charset="0"/>
              </a:rPr>
              <a:t> /set </a:t>
            </a:r>
            <a:r>
              <a:rPr lang="en-US" sz="1100" dirty="0" smtClean="0">
                <a:latin typeface="Courier New" pitchFamily="49" charset="0"/>
                <a:cs typeface="Courier New" pitchFamily="49" charset="0"/>
              </a:rPr>
              <a:t>{</a:t>
            </a:r>
            <a:r>
              <a:rPr lang="en-US" sz="1100" dirty="0" smtClean="0">
                <a:solidFill>
                  <a:schemeClr val="tx1"/>
                </a:solidFill>
                <a:latin typeface="Courier New" pitchFamily="49" charset="0"/>
                <a:cs typeface="Courier New" pitchFamily="49" charset="0"/>
              </a:rPr>
              <a:t>GUID} </a:t>
            </a:r>
            <a:r>
              <a:rPr lang="en-US" sz="1100" dirty="0" err="1" smtClean="0">
                <a:solidFill>
                  <a:schemeClr val="tx1"/>
                </a:solidFill>
                <a:latin typeface="Courier New" pitchFamily="49" charset="0"/>
                <a:cs typeface="Courier New" pitchFamily="49" charset="0"/>
              </a:rPr>
              <a:t>detecthal</a:t>
            </a:r>
            <a:r>
              <a:rPr lang="en-US" sz="1100" dirty="0" smtClean="0">
                <a:solidFill>
                  <a:schemeClr val="tx1"/>
                </a:solidFill>
                <a:latin typeface="Courier New" pitchFamily="49" charset="0"/>
                <a:cs typeface="Courier New" pitchFamily="49" charset="0"/>
              </a:rPr>
              <a:t> on</a:t>
            </a:r>
          </a:p>
          <a:p>
            <a:r>
              <a:rPr lang="en-US" sz="1400" dirty="0" smtClean="0"/>
              <a:t>Use BCDEdit to change  the description, default start item, menu order, timeout, etc.</a:t>
            </a:r>
            <a:endParaRPr lang="en-US" sz="1050" dirty="0" smtClean="0">
              <a:latin typeface="Courier New" pitchFamily="49" charset="0"/>
              <a:cs typeface="Courier New" pitchFamily="49" charset="0"/>
            </a:endParaRPr>
          </a:p>
          <a:p>
            <a:pPr lvl="1">
              <a:buNone/>
            </a:pPr>
            <a:r>
              <a:rPr lang="en-US" sz="1100" dirty="0" smtClean="0">
                <a:latin typeface="Courier New" pitchFamily="49" charset="0"/>
                <a:cs typeface="Courier New" pitchFamily="49" charset="0"/>
              </a:rPr>
              <a:t>	</a:t>
            </a:r>
            <a:r>
              <a:rPr lang="en-US" sz="1100" dirty="0" err="1" smtClean="0">
                <a:latin typeface="Courier New" pitchFamily="49" charset="0"/>
                <a:cs typeface="Courier New" pitchFamily="49" charset="0"/>
              </a:rPr>
              <a:t>bcdedit</a:t>
            </a:r>
            <a:r>
              <a:rPr lang="en-US" sz="1100" dirty="0" smtClean="0">
                <a:latin typeface="Courier New" pitchFamily="49" charset="0"/>
                <a:cs typeface="Courier New" pitchFamily="49" charset="0"/>
              </a:rPr>
              <a:t> /set {GUID} description “New Menu Description Goes Here!”</a:t>
            </a:r>
          </a:p>
          <a:p>
            <a:pPr lvl="1">
              <a:buNone/>
            </a:pPr>
            <a:r>
              <a:rPr lang="en-US" sz="1100" dirty="0" smtClean="0">
                <a:latin typeface="Courier New" pitchFamily="49" charset="0"/>
                <a:cs typeface="Courier New" pitchFamily="49" charset="0"/>
              </a:rPr>
              <a:t>	</a:t>
            </a:r>
            <a:r>
              <a:rPr lang="en-US" sz="1100" dirty="0" err="1" smtClean="0">
                <a:latin typeface="Courier New" pitchFamily="49" charset="0"/>
                <a:cs typeface="Courier New" pitchFamily="49" charset="0"/>
              </a:rPr>
              <a:t>bcdedit</a:t>
            </a:r>
            <a:r>
              <a:rPr lang="en-US" sz="1100" dirty="0" smtClean="0">
                <a:latin typeface="Courier New" pitchFamily="49" charset="0"/>
                <a:cs typeface="Courier New" pitchFamily="49" charset="0"/>
              </a:rPr>
              <a:t> /default {GUID}</a:t>
            </a:r>
          </a:p>
          <a:p>
            <a:pPr lvl="1">
              <a:buNone/>
            </a:pPr>
            <a:r>
              <a:rPr lang="en-US" sz="1100" dirty="0" smtClean="0">
                <a:latin typeface="Courier New" pitchFamily="49" charset="0"/>
                <a:cs typeface="Courier New" pitchFamily="49" charset="0"/>
              </a:rPr>
              <a:t>	</a:t>
            </a:r>
            <a:r>
              <a:rPr lang="en-US" sz="1100" dirty="0" err="1" smtClean="0">
                <a:latin typeface="Courier New" pitchFamily="49" charset="0"/>
                <a:cs typeface="Courier New" pitchFamily="49" charset="0"/>
              </a:rPr>
              <a:t>bcdedit</a:t>
            </a:r>
            <a:r>
              <a:rPr lang="en-US" sz="1100" dirty="0" smtClean="0">
                <a:latin typeface="Courier New" pitchFamily="49" charset="0"/>
                <a:cs typeface="Courier New" pitchFamily="49" charset="0"/>
              </a:rPr>
              <a:t> /</a:t>
            </a:r>
            <a:r>
              <a:rPr lang="en-US" sz="1100" dirty="0" err="1" smtClean="0">
                <a:latin typeface="Courier New" pitchFamily="49" charset="0"/>
                <a:cs typeface="Courier New" pitchFamily="49" charset="0"/>
              </a:rPr>
              <a:t>displayorder</a:t>
            </a:r>
            <a:r>
              <a:rPr lang="en-US" sz="1100" dirty="0" smtClean="0">
                <a:latin typeface="Courier New" pitchFamily="49" charset="0"/>
                <a:cs typeface="Courier New" pitchFamily="49" charset="0"/>
              </a:rPr>
              <a:t> {GUID_1} {GUID_2}</a:t>
            </a:r>
          </a:p>
          <a:p>
            <a:pPr lvl="1">
              <a:buNone/>
            </a:pPr>
            <a:r>
              <a:rPr lang="en-US" sz="1050" dirty="0" smtClean="0">
                <a:latin typeface="Courier New" pitchFamily="49" charset="0"/>
                <a:cs typeface="Courier New" pitchFamily="49" charset="0"/>
              </a:rPr>
              <a:t>	</a:t>
            </a:r>
            <a:r>
              <a:rPr lang="en-US" sz="1050" dirty="0" err="1" smtClean="0">
                <a:latin typeface="Courier New" pitchFamily="49" charset="0"/>
                <a:cs typeface="Courier New" pitchFamily="49" charset="0"/>
              </a:rPr>
              <a:t>bcdedit</a:t>
            </a:r>
            <a:r>
              <a:rPr lang="en-US" sz="1050" dirty="0" smtClean="0">
                <a:latin typeface="Courier New" pitchFamily="49" charset="0"/>
                <a:cs typeface="Courier New" pitchFamily="49" charset="0"/>
              </a:rPr>
              <a:t> /timeout 10</a:t>
            </a:r>
          </a:p>
          <a:p>
            <a:r>
              <a:rPr lang="en-US" sz="1400" dirty="0" smtClean="0"/>
              <a:t>If using virtualization on the system…  </a:t>
            </a:r>
            <a:r>
              <a:rPr lang="en-US" sz="1200" dirty="0" smtClean="0">
                <a:solidFill>
                  <a:srgbClr val="FF0000"/>
                </a:solidFill>
              </a:rPr>
              <a:t>(Make sure you cold boot after making changes)</a:t>
            </a:r>
            <a:endParaRPr lang="en-US" sz="1050" dirty="0" smtClean="0">
              <a:solidFill>
                <a:srgbClr val="FF0000"/>
              </a:solidFill>
              <a:latin typeface="Courier New" pitchFamily="49" charset="0"/>
              <a:cs typeface="Courier New" pitchFamily="49" charset="0"/>
            </a:endParaRPr>
          </a:p>
          <a:p>
            <a:pPr lvl="1">
              <a:buNone/>
            </a:pPr>
            <a:r>
              <a:rPr lang="en-US" sz="1100" dirty="0" smtClean="0">
                <a:latin typeface="Courier New" pitchFamily="49" charset="0"/>
                <a:cs typeface="Courier New" pitchFamily="49" charset="0"/>
              </a:rPr>
              <a:t>	Enable Virtualization in BIOS</a:t>
            </a:r>
          </a:p>
          <a:p>
            <a:pPr lvl="1">
              <a:buNone/>
            </a:pPr>
            <a:r>
              <a:rPr lang="en-US" sz="1100" dirty="0" smtClean="0">
                <a:latin typeface="Courier New" pitchFamily="49" charset="0"/>
                <a:cs typeface="Courier New" pitchFamily="49" charset="0"/>
              </a:rPr>
              <a:t>	</a:t>
            </a:r>
            <a:r>
              <a:rPr lang="en-US" sz="1100" dirty="0" err="1" smtClean="0">
                <a:latin typeface="Courier New" pitchFamily="49" charset="0"/>
                <a:cs typeface="Courier New" pitchFamily="49" charset="0"/>
              </a:rPr>
              <a:t>bcdedit</a:t>
            </a:r>
            <a:r>
              <a:rPr lang="en-US" sz="1100" dirty="0" smtClean="0">
                <a:latin typeface="Courier New" pitchFamily="49" charset="0"/>
                <a:cs typeface="Courier New" pitchFamily="49" charset="0"/>
              </a:rPr>
              <a:t> /set {GUID} </a:t>
            </a:r>
            <a:r>
              <a:rPr lang="en-US" sz="1100" dirty="0" err="1" smtClean="0">
                <a:latin typeface="Courier New" pitchFamily="49" charset="0"/>
                <a:cs typeface="Courier New" pitchFamily="49" charset="0"/>
              </a:rPr>
              <a:t>hypervisorlaunchtype</a:t>
            </a:r>
            <a:r>
              <a:rPr lang="en-US" sz="1100" dirty="0" smtClean="0">
                <a:latin typeface="Courier New" pitchFamily="49" charset="0"/>
                <a:cs typeface="Courier New" pitchFamily="49" charset="0"/>
              </a:rPr>
              <a:t> auto</a:t>
            </a:r>
          </a:p>
        </p:txBody>
      </p:sp>
    </p:spTree>
    <p:extLst>
      <p:ext uri="{BB962C8B-B14F-4D97-AF65-F5344CB8AC3E}">
        <p14:creationId xmlns:p14="http://schemas.microsoft.com/office/powerpoint/2010/main" val="514212333"/>
      </p:ext>
    </p:ext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tx1"/>
                </a:solidFill>
              </a:rPr>
              <a:t>Limitations</a:t>
            </a:r>
            <a:endParaRPr lang="en-US" dirty="0">
              <a:solidFill>
                <a:schemeClr val="tx1"/>
              </a:solidFill>
            </a:endParaRPr>
          </a:p>
        </p:txBody>
      </p:sp>
      <p:sp>
        <p:nvSpPr>
          <p:cNvPr id="3" name="Text Placeholder 2"/>
          <p:cNvSpPr>
            <a:spLocks noGrp="1"/>
          </p:cNvSpPr>
          <p:nvPr>
            <p:ph type="body" sz="quarter" idx="10"/>
          </p:nvPr>
        </p:nvSpPr>
        <p:spPr/>
        <p:txBody>
          <a:bodyPr>
            <a:noAutofit/>
          </a:bodyPr>
          <a:lstStyle/>
          <a:p>
            <a:r>
              <a:rPr lang="en-US" sz="2800" dirty="0" smtClean="0"/>
              <a:t>Native Boot is only for Windows 7 and 2008 R2</a:t>
            </a:r>
          </a:p>
          <a:p>
            <a:r>
              <a:rPr lang="en-US" sz="2800" dirty="0" smtClean="0"/>
              <a:t>Native Boot does not support Hibernation</a:t>
            </a:r>
          </a:p>
          <a:p>
            <a:pPr lvl="1"/>
            <a:r>
              <a:rPr lang="en-US" sz="2000" dirty="0" smtClean="0"/>
              <a:t>Sleep mode is supported</a:t>
            </a:r>
          </a:p>
          <a:p>
            <a:r>
              <a:rPr lang="en-US" sz="2800" dirty="0" smtClean="0"/>
              <a:t>Native Boot does not support </a:t>
            </a:r>
            <a:r>
              <a:rPr lang="en-US" sz="2800" dirty="0" err="1" smtClean="0"/>
              <a:t>BitLocker</a:t>
            </a:r>
            <a:endParaRPr lang="en-US" sz="2800" dirty="0" smtClean="0"/>
          </a:p>
          <a:p>
            <a:r>
              <a:rPr lang="en-US" sz="2800" dirty="0" smtClean="0"/>
              <a:t>No Over Allocation of Disk Space * </a:t>
            </a:r>
          </a:p>
          <a:p>
            <a:r>
              <a:rPr lang="en-US" sz="2800" dirty="0" smtClean="0"/>
              <a:t>No “Nested” boot to VHD</a:t>
            </a:r>
          </a:p>
          <a:p>
            <a:r>
              <a:rPr lang="en-US" sz="2800" dirty="0" smtClean="0"/>
              <a:t>Maximum size of dynamic VHD = 2TB (2048 GB)</a:t>
            </a:r>
          </a:p>
          <a:p>
            <a:r>
              <a:rPr lang="en-US" sz="2800" dirty="0" smtClean="0"/>
              <a:t>Parent of Differencing disk must be on same volume</a:t>
            </a:r>
          </a:p>
          <a:p>
            <a:endParaRPr lang="en-US" sz="4400" dirty="0"/>
          </a:p>
        </p:txBody>
      </p:sp>
    </p:spTree>
    <p:extLst>
      <p:ext uri="{BB962C8B-B14F-4D97-AF65-F5344CB8AC3E}">
        <p14:creationId xmlns:p14="http://schemas.microsoft.com/office/powerpoint/2010/main" val="1369063466"/>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VHD Boot Guidelines</a:t>
            </a:r>
            <a:endParaRPr lang="en-US" dirty="0"/>
          </a:p>
        </p:txBody>
      </p:sp>
      <p:sp>
        <p:nvSpPr>
          <p:cNvPr id="3" name="Text Placeholder 2"/>
          <p:cNvSpPr>
            <a:spLocks noGrp="1"/>
          </p:cNvSpPr>
          <p:nvPr>
            <p:ph idx="1"/>
          </p:nvPr>
        </p:nvSpPr>
        <p:spPr>
          <a:xfrm>
            <a:off x="509984" y="1414464"/>
            <a:ext cx="11170973" cy="3834896"/>
          </a:xfrm>
        </p:spPr>
        <p:txBody>
          <a:bodyPr/>
          <a:lstStyle/>
          <a:p>
            <a:pPr marL="457200" indent="-457200"/>
            <a:r>
              <a:rPr lang="en-US" dirty="0" smtClean="0"/>
              <a:t>Native VHD boot requires Windows 7 Boot Manager (Bootmgr) and BCDEdit utility</a:t>
            </a:r>
          </a:p>
          <a:p>
            <a:pPr marL="796925" lvl="1" indent="-339725">
              <a:tabLst>
                <a:tab pos="862013" algn="l"/>
              </a:tabLst>
            </a:pPr>
            <a:r>
              <a:rPr lang="en-US" dirty="0" smtClean="0"/>
              <a:t>Use BCDboot.exe from attached VHD</a:t>
            </a:r>
          </a:p>
          <a:p>
            <a:pPr marL="457200" indent="-457200"/>
            <a:r>
              <a:rPr lang="en-US" dirty="0" smtClean="0"/>
              <a:t>Pagefile and boot manager are outside Virtual Hard Disk (VHD)</a:t>
            </a:r>
          </a:p>
          <a:p>
            <a:pPr marL="796925" lvl="1" indent="-339725">
              <a:tabLst>
                <a:tab pos="862013" algn="l"/>
              </a:tabLst>
            </a:pPr>
            <a:r>
              <a:rPr lang="en-US" dirty="0" smtClean="0"/>
              <a:t>Dynamic VHD expanded during boot</a:t>
            </a:r>
          </a:p>
          <a:p>
            <a:pPr marL="796925" lvl="1" indent="-339725">
              <a:tabLst>
                <a:tab pos="862013" algn="l"/>
              </a:tabLst>
            </a:pPr>
            <a:r>
              <a:rPr lang="en-US" dirty="0" smtClean="0"/>
              <a:t>Plan physical disk free space accordingly</a:t>
            </a:r>
          </a:p>
          <a:p>
            <a:pPr marL="396875" indent="-339725">
              <a:tabLst>
                <a:tab pos="862013" algn="l"/>
              </a:tabLst>
            </a:pPr>
            <a:r>
              <a:rPr lang="en-US" dirty="0" smtClean="0"/>
              <a:t>Store user data outside of the OS VHD</a:t>
            </a:r>
          </a:p>
        </p:txBody>
      </p:sp>
    </p:spTree>
    <p:extLst>
      <p:ext uri="{BB962C8B-B14F-4D97-AF65-F5344CB8AC3E}">
        <p14:creationId xmlns:p14="http://schemas.microsoft.com/office/powerpoint/2010/main" val="2370825861"/>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solidFill>
                  <a:schemeClr val="tx1"/>
                </a:solidFill>
              </a:rPr>
              <a:t>Creating Differencing Disks</a:t>
            </a:r>
            <a:endParaRPr lang="en-US" dirty="0">
              <a:solidFill>
                <a:schemeClr val="tx1"/>
              </a:solidFill>
            </a:endParaRPr>
          </a:p>
        </p:txBody>
      </p:sp>
      <p:sp>
        <p:nvSpPr>
          <p:cNvPr id="3" name="Content Placeholder 2"/>
          <p:cNvSpPr>
            <a:spLocks noGrp="1"/>
          </p:cNvSpPr>
          <p:nvPr>
            <p:ph idx="1"/>
          </p:nvPr>
        </p:nvSpPr>
        <p:spPr>
          <a:xfrm>
            <a:off x="507867" y="1250066"/>
            <a:ext cx="11498971" cy="4845934"/>
          </a:xfrm>
        </p:spPr>
        <p:txBody>
          <a:bodyPr>
            <a:normAutofit fontScale="92500" lnSpcReduction="10000"/>
          </a:bodyPr>
          <a:lstStyle/>
          <a:p>
            <a:pPr>
              <a:buNone/>
            </a:pPr>
            <a:r>
              <a:rPr lang="en-US" b="1" dirty="0" smtClean="0"/>
              <a:t>Create the VHD’s	</a:t>
            </a:r>
          </a:p>
          <a:p>
            <a:pPr>
              <a:buNone/>
            </a:pPr>
            <a:r>
              <a:rPr lang="en-US" sz="2600" b="1" dirty="0" smtClean="0"/>
              <a:t>	</a:t>
            </a:r>
            <a:r>
              <a:rPr lang="en-US" sz="2600" dirty="0" err="1" smtClean="0"/>
              <a:t>diskpart</a:t>
            </a:r>
            <a:r>
              <a:rPr lang="en-US" sz="2600" dirty="0" smtClean="0"/>
              <a:t> </a:t>
            </a:r>
          </a:p>
          <a:p>
            <a:pPr>
              <a:buNone/>
            </a:pPr>
            <a:r>
              <a:rPr lang="en-US" sz="2600" dirty="0" smtClean="0"/>
              <a:t>	create </a:t>
            </a:r>
            <a:r>
              <a:rPr lang="en-US" sz="2600" dirty="0" err="1" smtClean="0"/>
              <a:t>vdisk</a:t>
            </a:r>
            <a:r>
              <a:rPr lang="en-US" sz="2600" dirty="0" smtClean="0"/>
              <a:t> file="D:\WIN7_Diff0.vhd" parent="D:\WIN7.vhd“ </a:t>
            </a:r>
          </a:p>
          <a:p>
            <a:pPr>
              <a:buNone/>
            </a:pPr>
            <a:r>
              <a:rPr lang="en-US" sz="2600" dirty="0" smtClean="0"/>
              <a:t>	exit </a:t>
            </a:r>
          </a:p>
          <a:p>
            <a:pPr>
              <a:buNone/>
            </a:pPr>
            <a:endParaRPr lang="en-US" sz="2600" smtClean="0"/>
          </a:p>
          <a:p>
            <a:pPr>
              <a:buNone/>
            </a:pPr>
            <a:r>
              <a:rPr lang="en-US" sz="2600" smtClean="0"/>
              <a:t>This </a:t>
            </a:r>
            <a:r>
              <a:rPr lang="en-US" sz="2600" dirty="0" smtClean="0"/>
              <a:t>takes care of creating the VHD’s and setting up the parent – child relationship. To be able to boot to the differencing disk, the BCD store will need to be updated to reflect our intended changes. </a:t>
            </a:r>
          </a:p>
          <a:p>
            <a:pPr>
              <a:buNone/>
            </a:pPr>
            <a:endParaRPr lang="en-US" dirty="0" smtClean="0"/>
          </a:p>
          <a:p>
            <a:pPr>
              <a:buNone/>
            </a:pPr>
            <a:r>
              <a:rPr lang="en-US" b="1" dirty="0" smtClean="0"/>
              <a:t>Update the BCD store. </a:t>
            </a:r>
          </a:p>
          <a:p>
            <a:pPr>
              <a:buNone/>
            </a:pPr>
            <a:r>
              <a:rPr lang="en-US" sz="2600" b="1" dirty="0" smtClean="0"/>
              <a:t>	</a:t>
            </a:r>
            <a:r>
              <a:rPr lang="en-US" sz="2600" dirty="0" smtClean="0"/>
              <a:t>BCDEdit.exe /set {GUID}  device VHD=[D:]\Win7_Diff0.vhd </a:t>
            </a:r>
          </a:p>
          <a:p>
            <a:pPr>
              <a:buNone/>
            </a:pPr>
            <a:r>
              <a:rPr lang="en-US" sz="2600" dirty="0" smtClean="0"/>
              <a:t>	BCDEdit.exe /set {GUID}  </a:t>
            </a:r>
            <a:r>
              <a:rPr lang="en-US" sz="2600" dirty="0" err="1" smtClean="0"/>
              <a:t>osdevice</a:t>
            </a:r>
            <a:r>
              <a:rPr lang="en-US" sz="2600" dirty="0" smtClean="0"/>
              <a:t> VHD=[D:]\Win7_Diff0.vhd </a:t>
            </a:r>
          </a:p>
        </p:txBody>
      </p:sp>
    </p:spTree>
    <p:extLst>
      <p:ext uri="{BB962C8B-B14F-4D97-AF65-F5344CB8AC3E}">
        <p14:creationId xmlns:p14="http://schemas.microsoft.com/office/powerpoint/2010/main" val="1821825265"/>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solidFill>
                  <a:schemeClr val="tx1"/>
                </a:solidFill>
              </a:rPr>
              <a:t>Thin Provisioning </a:t>
            </a:r>
            <a:r>
              <a:rPr lang="en-US" dirty="0" smtClean="0">
                <a:solidFill>
                  <a:schemeClr val="tx1"/>
                </a:solidFill>
              </a:rPr>
              <a:t>–</a:t>
            </a:r>
            <a:r>
              <a:rPr dirty="0" smtClean="0">
                <a:solidFill>
                  <a:schemeClr val="tx1"/>
                </a:solidFill>
              </a:rPr>
              <a:t> Be Very Careful	</a:t>
            </a:r>
            <a:endParaRPr lang="en-US" dirty="0">
              <a:solidFill>
                <a:schemeClr val="tx1"/>
              </a:solidFill>
            </a:endParaRPr>
          </a:p>
        </p:txBody>
      </p:sp>
      <p:sp>
        <p:nvSpPr>
          <p:cNvPr id="3" name="Content Placeholder 2"/>
          <p:cNvSpPr>
            <a:spLocks noGrp="1"/>
          </p:cNvSpPr>
          <p:nvPr>
            <p:ph idx="1"/>
          </p:nvPr>
        </p:nvSpPr>
        <p:spPr/>
        <p:txBody>
          <a:bodyPr>
            <a:noAutofit/>
          </a:bodyPr>
          <a:lstStyle/>
          <a:p>
            <a:r>
              <a:rPr lang="en-US" sz="2800" dirty="0" smtClean="0"/>
              <a:t>Disk expansion happens when driver is loaded</a:t>
            </a:r>
          </a:p>
          <a:p>
            <a:pPr lvl="1"/>
            <a:r>
              <a:rPr lang="en-US" sz="2000" dirty="0" smtClean="0"/>
              <a:t>Cannot suppress expansion during Installation</a:t>
            </a:r>
          </a:p>
          <a:p>
            <a:pPr lvl="1"/>
            <a:r>
              <a:rPr lang="en-US" sz="2000" dirty="0" smtClean="0"/>
              <a:t>Stop Error if not enough physical space (Blue Screen)</a:t>
            </a:r>
          </a:p>
          <a:p>
            <a:r>
              <a:rPr lang="en-US" sz="2800" dirty="0" smtClean="0"/>
              <a:t>Registry entry will prevent the disk from expanding to its full size. Open the registry editor, browse to </a:t>
            </a:r>
          </a:p>
          <a:p>
            <a:pPr lvl="1"/>
            <a:r>
              <a:rPr lang="en-US" sz="2000" dirty="0" smtClean="0"/>
              <a:t>The location that’s displayed  below and alter the value to “4”.</a:t>
            </a:r>
          </a:p>
          <a:p>
            <a:pPr lvl="2"/>
            <a:r>
              <a:rPr lang="en-US" sz="1800" dirty="0" smtClean="0"/>
              <a:t>[HKEY_LOCAL_MACHINE\SYSTEM\</a:t>
            </a:r>
            <a:r>
              <a:rPr lang="en-US" sz="1800" dirty="0" err="1" smtClean="0"/>
              <a:t>CurrentControlSet</a:t>
            </a:r>
            <a:r>
              <a:rPr lang="en-US" sz="1800" dirty="0" smtClean="0"/>
              <a:t>\services\</a:t>
            </a:r>
            <a:r>
              <a:rPr lang="en-US" sz="1800" dirty="0" err="1" smtClean="0"/>
              <a:t>FsDepends</a:t>
            </a:r>
            <a:r>
              <a:rPr lang="en-US" sz="1800" dirty="0" smtClean="0"/>
              <a:t>\Parameters]</a:t>
            </a:r>
          </a:p>
          <a:p>
            <a:pPr lvl="2"/>
            <a:r>
              <a:rPr lang="en-US" sz="1800" dirty="0" smtClean="0"/>
              <a:t>"</a:t>
            </a:r>
            <a:r>
              <a:rPr lang="en-US" sz="1800" dirty="0" err="1" smtClean="0"/>
              <a:t>VirtualDiskExpandOnMount</a:t>
            </a:r>
            <a:r>
              <a:rPr lang="en-US" sz="1800" dirty="0" smtClean="0"/>
              <a:t>"=dword</a:t>
            </a:r>
            <a:r>
              <a:rPr lang="en-US" sz="1800" dirty="0" smtClean="0">
                <a:solidFill>
                  <a:schemeClr val="tx2"/>
                </a:solidFill>
              </a:rPr>
              <a:t>:00000004</a:t>
            </a:r>
          </a:p>
          <a:p>
            <a:r>
              <a:rPr lang="en-US" sz="2800" dirty="0" smtClean="0">
                <a:solidFill>
                  <a:schemeClr val="tx2"/>
                </a:solidFill>
              </a:rPr>
              <a:t>Strongly Recommend You NOT do this!!!!</a:t>
            </a:r>
          </a:p>
          <a:p>
            <a:pPr lvl="1"/>
            <a:r>
              <a:rPr lang="en-US" sz="2000" dirty="0" smtClean="0">
                <a:solidFill>
                  <a:schemeClr val="tx2"/>
                </a:solidFill>
              </a:rPr>
              <a:t>IF you run out of disk space, you will likely corrupt your VHD!</a:t>
            </a:r>
          </a:p>
          <a:p>
            <a:pPr>
              <a:buNone/>
            </a:pPr>
            <a:endParaRPr lang="en-US" sz="2800" dirty="0"/>
          </a:p>
        </p:txBody>
      </p:sp>
    </p:spTree>
    <p:extLst>
      <p:ext uri="{BB962C8B-B14F-4D97-AF65-F5344CB8AC3E}">
        <p14:creationId xmlns:p14="http://schemas.microsoft.com/office/powerpoint/2010/main" val="2847825333"/>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lstStyle/>
          <a:p>
            <a:r>
              <a:rPr lang="en-US" dirty="0"/>
              <a:t>Resources</a:t>
            </a:r>
          </a:p>
        </p:txBody>
      </p:sp>
      <p:sp>
        <p:nvSpPr>
          <p:cNvPr id="282627" name="Rectangle 3"/>
          <p:cNvSpPr>
            <a:spLocks noGrp="1" noChangeArrowheads="1"/>
          </p:cNvSpPr>
          <p:nvPr>
            <p:ph idx="1"/>
          </p:nvPr>
        </p:nvSpPr>
        <p:spPr>
          <a:xfrm>
            <a:off x="609442" y="1150372"/>
            <a:ext cx="11008235" cy="4630993"/>
          </a:xfrm>
        </p:spPr>
        <p:txBody>
          <a:bodyPr>
            <a:noAutofit/>
          </a:bodyPr>
          <a:lstStyle/>
          <a:p>
            <a:pPr>
              <a:buNone/>
            </a:pPr>
            <a:r>
              <a:rPr lang="en-US" sz="2400" dirty="0" smtClean="0"/>
              <a:t>How to Perform Common Tasks </a:t>
            </a:r>
          </a:p>
          <a:p>
            <a:pPr>
              <a:buNone/>
            </a:pPr>
            <a:r>
              <a:rPr lang="en-US" sz="2400" u="sng" dirty="0" smtClean="0">
                <a:hlinkClick r:id="rId2"/>
              </a:rPr>
              <a:t>http://technet.microsoft.com/en-us/library/dd979534(WS.10).aspx</a:t>
            </a:r>
            <a:endParaRPr lang="en-US" sz="2400" dirty="0" smtClean="0"/>
          </a:p>
          <a:p>
            <a:pPr>
              <a:buNone/>
            </a:pPr>
            <a:r>
              <a:rPr lang="en-US" sz="2400" dirty="0" smtClean="0"/>
              <a:t> </a:t>
            </a:r>
          </a:p>
          <a:p>
            <a:pPr>
              <a:buNone/>
            </a:pPr>
            <a:r>
              <a:rPr lang="en-US" sz="2400" dirty="0" smtClean="0"/>
              <a:t>What's New for IT Pros in Windows 7 </a:t>
            </a:r>
          </a:p>
          <a:p>
            <a:pPr>
              <a:buNone/>
            </a:pPr>
            <a:r>
              <a:rPr lang="en-US" sz="2400" dirty="0" smtClean="0">
                <a:hlinkClick r:id="rId3"/>
              </a:rPr>
              <a:t>http://technet.microsoft.com/en-us/library/dd349334(WS.10).aspx</a:t>
            </a:r>
            <a:endParaRPr lang="en-US" sz="2400" dirty="0" smtClean="0"/>
          </a:p>
          <a:p>
            <a:pPr>
              <a:buNone/>
            </a:pPr>
            <a:endParaRPr lang="en-US" sz="2400" dirty="0" smtClean="0"/>
          </a:p>
          <a:p>
            <a:pPr>
              <a:buNone/>
            </a:pPr>
            <a:r>
              <a:rPr lang="en-US" sz="2400" dirty="0" smtClean="0"/>
              <a:t>What's New in Virtual Hard Disks</a:t>
            </a:r>
          </a:p>
          <a:p>
            <a:pPr>
              <a:buNone/>
            </a:pPr>
            <a:r>
              <a:rPr lang="en-US" sz="2400" dirty="0" smtClean="0">
                <a:hlinkClick r:id="rId4"/>
              </a:rPr>
              <a:t>http://technet.microsoft.com/en-us/library/dd440864(WS.10).aspx</a:t>
            </a:r>
            <a:r>
              <a:rPr lang="en-US" sz="2400" dirty="0" smtClean="0"/>
              <a:t> </a:t>
            </a:r>
          </a:p>
          <a:p>
            <a:pPr>
              <a:buNone/>
            </a:pPr>
            <a:endParaRPr lang="en-US" sz="2400" dirty="0" smtClean="0"/>
          </a:p>
          <a:p>
            <a:pPr>
              <a:buNone/>
            </a:pPr>
            <a:r>
              <a:rPr lang="en-US" sz="2400" dirty="0" smtClean="0">
                <a:solidFill>
                  <a:schemeClr val="tx1">
                    <a:lumMod val="95000"/>
                    <a:lumOff val="5000"/>
                  </a:schemeClr>
                </a:solidFill>
              </a:rPr>
              <a:t>What's New in Deployment Tools </a:t>
            </a:r>
          </a:p>
          <a:p>
            <a:pPr>
              <a:buNone/>
            </a:pPr>
            <a:r>
              <a:rPr lang="en-US" sz="2400" dirty="0" smtClean="0">
                <a:hlinkClick r:id="rId5"/>
              </a:rPr>
              <a:t>http://technet.microsoft.com/en-us/library/dd744386(WS.10).aspx</a:t>
            </a:r>
            <a:r>
              <a:rPr lang="en-US" sz="2400" dirty="0" smtClean="0"/>
              <a:t/>
            </a:r>
            <a:br>
              <a:rPr lang="en-US" sz="2400" dirty="0" smtClean="0"/>
            </a:br>
            <a:r>
              <a:rPr lang="en-US" sz="2400" dirty="0" smtClean="0"/>
              <a:t> </a:t>
            </a:r>
          </a:p>
          <a:p>
            <a:pPr>
              <a:buNone/>
            </a:pPr>
            <a:r>
              <a:rPr lang="en-US" sz="2400" dirty="0" smtClean="0"/>
              <a:t>Windows(R) Image to Virtual Hard Disk (WIM2VHD) Converter </a:t>
            </a:r>
          </a:p>
          <a:p>
            <a:pPr>
              <a:buNone/>
            </a:pPr>
            <a:r>
              <a:rPr lang="en-US" sz="2400" u="sng" dirty="0" smtClean="0">
                <a:hlinkClick r:id="rId6"/>
              </a:rPr>
              <a:t>http://code.msdn.microsoft.com/wim2vhd</a:t>
            </a:r>
            <a:endParaRPr lang="en-US" sz="2400" dirty="0" smtClean="0"/>
          </a:p>
          <a:p>
            <a:pPr>
              <a:buNone/>
            </a:pPr>
            <a:r>
              <a:rPr lang="en-US" sz="2400" dirty="0" smtClean="0"/>
              <a:t> </a:t>
            </a:r>
          </a:p>
        </p:txBody>
      </p:sp>
    </p:spTree>
    <p:extLst>
      <p:ext uri="{BB962C8B-B14F-4D97-AF65-F5344CB8AC3E}">
        <p14:creationId xmlns:p14="http://schemas.microsoft.com/office/powerpoint/2010/main" val="401509351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886397"/>
          </a:xfrm>
        </p:spPr>
        <p:txBody>
          <a:bodyPr/>
          <a:lstStyle/>
          <a:p>
            <a:r>
              <a:rPr lang="en-US" sz="6400" dirty="0"/>
              <a:t>Download Process Walkthrough</a:t>
            </a:r>
          </a:p>
        </p:txBody>
      </p:sp>
      <p:sp>
        <p:nvSpPr>
          <p:cNvPr id="3" name="Rectangle 2"/>
          <p:cNvSpPr/>
          <p:nvPr/>
        </p:nvSpPr>
        <p:spPr bwMode="auto">
          <a:xfrm>
            <a:off x="1509383" y="3835400"/>
            <a:ext cx="2336191" cy="2336800"/>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899" tIns="60949" rIns="60949" bIns="121899" numCol="1" spcCol="0" rtlCol="0" fromWordArt="0" anchor="b" anchorCtr="0" forceAA="0" compatLnSpc="1">
            <a:prstTxWarp prst="textNoShape">
              <a:avLst/>
            </a:prstTxWarp>
            <a:noAutofit/>
          </a:bodyPr>
          <a:lstStyle/>
          <a:p>
            <a:pPr algn="ctr" defTabSz="1218585" fontAlgn="base">
              <a:spcBef>
                <a:spcPct val="0"/>
              </a:spcBef>
              <a:spcAft>
                <a:spcPct val="0"/>
              </a:spcAft>
            </a:pPr>
            <a:r>
              <a:rPr lang="en-US" spc="-67" dirty="0">
                <a:gradFill>
                  <a:gsLst>
                    <a:gs pos="0">
                      <a:srgbClr val="FFFFFF"/>
                    </a:gs>
                    <a:gs pos="100000">
                      <a:srgbClr val="FFFFFF"/>
                    </a:gs>
                  </a:gsLst>
                  <a:lin ang="5400000" scaled="0"/>
                </a:gradFill>
                <a:effectLst>
                  <a:outerShdw blurRad="38100" dist="38100" dir="2700000" algn="tl">
                    <a:srgbClr val="000000">
                      <a:alpha val="43137"/>
                    </a:srgbClr>
                  </a:outerShdw>
                </a:effectLst>
                <a:ea typeface="Segoe UI" pitchFamily="34" charset="0"/>
                <a:cs typeface="Segoe UI" pitchFamily="34" charset="0"/>
              </a:rPr>
              <a:t>1.</a:t>
            </a:r>
          </a:p>
          <a:p>
            <a:pPr algn="ctr" defTabSz="1218585" fontAlgn="base">
              <a:spcBef>
                <a:spcPct val="0"/>
              </a:spcBef>
              <a:spcAft>
                <a:spcPct val="0"/>
              </a:spcAft>
            </a:pPr>
            <a:r>
              <a:rPr lang="en-US" spc="-67" dirty="0">
                <a:gradFill>
                  <a:gsLst>
                    <a:gs pos="0">
                      <a:srgbClr val="FFFFFF"/>
                    </a:gs>
                    <a:gs pos="100000">
                      <a:srgbClr val="FFFFFF"/>
                    </a:gs>
                  </a:gsLst>
                  <a:lin ang="5400000" scaled="0"/>
                </a:gradFill>
                <a:effectLst>
                  <a:outerShdw blurRad="38100" dist="38100" dir="2700000" algn="tl">
                    <a:srgbClr val="000000">
                      <a:alpha val="43137"/>
                    </a:srgbClr>
                  </a:outerShdw>
                </a:effectLst>
                <a:ea typeface="Segoe UI" pitchFamily="34" charset="0"/>
                <a:cs typeface="Segoe UI" pitchFamily="34" charset="0"/>
              </a:rPr>
              <a:t>Go to Download Link</a:t>
            </a:r>
          </a:p>
          <a:p>
            <a:pPr algn="ctr" defTabSz="1218585" fontAlgn="base">
              <a:spcBef>
                <a:spcPct val="0"/>
              </a:spcBef>
              <a:spcAft>
                <a:spcPct val="0"/>
              </a:spcAft>
            </a:pPr>
            <a:endParaRPr lang="en-US" spc="-67" dirty="0">
              <a:gradFill>
                <a:gsLst>
                  <a:gs pos="0">
                    <a:srgbClr val="FFFFFF"/>
                  </a:gs>
                  <a:gs pos="100000">
                    <a:srgbClr val="FFFFFF"/>
                  </a:gs>
                </a:gsLst>
                <a:lin ang="5400000" scaled="0"/>
              </a:gradFill>
              <a:effectLst>
                <a:outerShdw blurRad="38100" dist="38100" dir="2700000" algn="tl">
                  <a:srgbClr val="000000">
                    <a:alpha val="43137"/>
                  </a:srgbClr>
                </a:outerShdw>
              </a:effectLst>
              <a:ea typeface="Segoe UI" pitchFamily="34" charset="0"/>
              <a:cs typeface="Segoe UI" pitchFamily="34" charset="0"/>
            </a:endParaRPr>
          </a:p>
        </p:txBody>
      </p:sp>
      <p:sp>
        <p:nvSpPr>
          <p:cNvPr id="4" name="Rectangle 3"/>
          <p:cNvSpPr/>
          <p:nvPr/>
        </p:nvSpPr>
        <p:spPr bwMode="auto">
          <a:xfrm>
            <a:off x="3985746" y="3835400"/>
            <a:ext cx="2336191" cy="2336800"/>
          </a:xfrm>
          <a:prstGeom prst="rect">
            <a:avLst/>
          </a:prstGeom>
          <a:solidFill>
            <a:srgbClr val="0000A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899" tIns="60949" rIns="60949" bIns="121899" numCol="1" spcCol="0" rtlCol="0" fromWordArt="0" anchor="b" anchorCtr="0" forceAA="0" compatLnSpc="1">
            <a:prstTxWarp prst="textNoShape">
              <a:avLst/>
            </a:prstTxWarp>
            <a:noAutofit/>
          </a:bodyPr>
          <a:lstStyle/>
          <a:p>
            <a:pPr algn="ctr" defTabSz="1218585" fontAlgn="base">
              <a:spcBef>
                <a:spcPct val="0"/>
              </a:spcBef>
              <a:spcAft>
                <a:spcPct val="0"/>
              </a:spcAft>
            </a:pPr>
            <a:r>
              <a:rPr lang="en-US" spc="-67" dirty="0">
                <a:gradFill>
                  <a:gsLst>
                    <a:gs pos="0">
                      <a:srgbClr val="FFFFFF"/>
                    </a:gs>
                    <a:gs pos="100000">
                      <a:srgbClr val="FFFFFF"/>
                    </a:gs>
                  </a:gsLst>
                  <a:lin ang="5400000" scaled="0"/>
                </a:gradFill>
                <a:effectLst>
                  <a:outerShdw blurRad="38100" dist="38100" dir="2700000" algn="tl">
                    <a:srgbClr val="000000">
                      <a:alpha val="43137"/>
                    </a:srgbClr>
                  </a:outerShdw>
                </a:effectLst>
                <a:ea typeface="Segoe UI" pitchFamily="34" charset="0"/>
                <a:cs typeface="Segoe UI" pitchFamily="34" charset="0"/>
              </a:rPr>
              <a:t>2.</a:t>
            </a:r>
          </a:p>
          <a:p>
            <a:pPr algn="ctr" defTabSz="1218585" fontAlgn="base">
              <a:spcBef>
                <a:spcPct val="0"/>
              </a:spcBef>
              <a:spcAft>
                <a:spcPct val="0"/>
              </a:spcAft>
            </a:pPr>
            <a:r>
              <a:rPr lang="en-US" spc="-67" dirty="0">
                <a:gradFill>
                  <a:gsLst>
                    <a:gs pos="0">
                      <a:srgbClr val="FFFFFF"/>
                    </a:gs>
                    <a:gs pos="100000">
                      <a:srgbClr val="FFFFFF"/>
                    </a:gs>
                  </a:gsLst>
                  <a:lin ang="5400000" scaled="0"/>
                </a:gradFill>
                <a:effectLst>
                  <a:outerShdw blurRad="38100" dist="38100" dir="2700000" algn="tl">
                    <a:srgbClr val="000000">
                      <a:alpha val="43137"/>
                    </a:srgbClr>
                  </a:outerShdw>
                </a:effectLst>
                <a:ea typeface="Segoe UI" pitchFamily="34" charset="0"/>
                <a:cs typeface="Segoe UI" pitchFamily="34" charset="0"/>
              </a:rPr>
              <a:t>See the Download page</a:t>
            </a:r>
          </a:p>
          <a:p>
            <a:pPr algn="ctr" defTabSz="1218585" fontAlgn="base">
              <a:spcBef>
                <a:spcPct val="0"/>
              </a:spcBef>
              <a:spcAft>
                <a:spcPct val="0"/>
              </a:spcAft>
            </a:pPr>
            <a:endParaRPr lang="en-US" spc="-67" dirty="0">
              <a:gradFill>
                <a:gsLst>
                  <a:gs pos="0">
                    <a:srgbClr val="FFFFFF"/>
                  </a:gs>
                  <a:gs pos="100000">
                    <a:srgbClr val="FFFFFF"/>
                  </a:gs>
                </a:gsLst>
                <a:lin ang="5400000" scaled="0"/>
              </a:gradFill>
              <a:effectLst>
                <a:outerShdw blurRad="38100" dist="38100" dir="2700000" algn="tl">
                  <a:srgbClr val="000000">
                    <a:alpha val="43137"/>
                  </a:srgbClr>
                </a:outerShdw>
              </a:effectLst>
              <a:ea typeface="Segoe UI" pitchFamily="34" charset="0"/>
              <a:cs typeface="Segoe UI" pitchFamily="34" charset="0"/>
            </a:endParaRPr>
          </a:p>
        </p:txBody>
      </p:sp>
      <p:sp>
        <p:nvSpPr>
          <p:cNvPr id="5" name="Rectangle 4"/>
          <p:cNvSpPr/>
          <p:nvPr/>
        </p:nvSpPr>
        <p:spPr bwMode="auto">
          <a:xfrm>
            <a:off x="1523603" y="1323474"/>
            <a:ext cx="9751060" cy="2415674"/>
          </a:xfrm>
          <a:prstGeom prst="rect">
            <a:avLst/>
          </a:prstGeom>
          <a:solidFill>
            <a:srgbClr val="FF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899" tIns="60949" rIns="60949" bIns="121899" numCol="1" spcCol="0" rtlCol="0" fromWordArt="0" anchor="b" anchorCtr="0" forceAA="0" compatLnSpc="1">
            <a:prstTxWarp prst="textNoShape">
              <a:avLst/>
            </a:prstTxWarp>
            <a:noAutofit/>
          </a:bodyPr>
          <a:lstStyle/>
          <a:p>
            <a:pPr defTabSz="1218585" fontAlgn="base">
              <a:spcBef>
                <a:spcPct val="0"/>
              </a:spcBef>
              <a:spcAft>
                <a:spcPct val="0"/>
              </a:spcAft>
            </a:pPr>
            <a:r>
              <a:rPr lang="en-US" sz="2700" b="1" spc="-67" dirty="0" smtClean="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Light" pitchFamily="34" charset="0"/>
                <a:ea typeface="Segoe UI" pitchFamily="34" charset="0"/>
                <a:cs typeface="Segoe UI" pitchFamily="34" charset="0"/>
              </a:rPr>
              <a:t>Windows 8</a:t>
            </a:r>
          </a:p>
          <a:p>
            <a:pPr defTabSz="1218585" fontAlgn="base">
              <a:spcBef>
                <a:spcPct val="0"/>
              </a:spcBef>
              <a:spcAft>
                <a:spcPct val="0"/>
              </a:spcAft>
            </a:pPr>
            <a:r>
              <a:rPr lang="en-US" sz="2700" b="1" spc="-67" dirty="0" smtClean="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Light" pitchFamily="34" charset="0"/>
                <a:ea typeface="Segoe UI" pitchFamily="34" charset="0"/>
                <a:cs typeface="Segoe UI" pitchFamily="34" charset="0"/>
              </a:rPr>
              <a:t>Windows </a:t>
            </a:r>
            <a:r>
              <a:rPr lang="en-US" sz="2700" b="1" spc="-67" dirty="0">
                <a:solidFill>
                  <a:schemeClr val="tx1"/>
                </a:solidFill>
                <a:effectLst>
                  <a:outerShdw blurRad="38100" dist="38100" dir="2700000" algn="tl">
                    <a:srgbClr val="000000">
                      <a:alpha val="43137"/>
                    </a:srgbClr>
                  </a:outerShdw>
                </a:effectLst>
                <a:latin typeface="Segoe UI Light" pitchFamily="34" charset="0"/>
                <a:ea typeface="Segoe UI" pitchFamily="34" charset="0"/>
                <a:cs typeface="Segoe UI" pitchFamily="34" charset="0"/>
              </a:rPr>
              <a:t>Server</a:t>
            </a:r>
            <a:r>
              <a:rPr lang="en-US" sz="2700" b="1" spc="-67" dirty="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Light" pitchFamily="34" charset="0"/>
                <a:ea typeface="Segoe UI" pitchFamily="34" charset="0"/>
                <a:cs typeface="Segoe UI" pitchFamily="34" charset="0"/>
              </a:rPr>
              <a:t> </a:t>
            </a:r>
            <a:r>
              <a:rPr lang="en-US" sz="2700" b="1" spc="-67" dirty="0" smtClean="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Light" pitchFamily="34" charset="0"/>
                <a:ea typeface="Segoe UI" pitchFamily="34" charset="0"/>
                <a:cs typeface="Segoe UI" pitchFamily="34" charset="0"/>
              </a:rPr>
              <a:t>2012</a:t>
            </a:r>
            <a:r>
              <a:rPr lang="en-US" sz="2700" b="1" spc="-67" dirty="0">
                <a:gradFill>
                  <a:gsLst>
                    <a:gs pos="0">
                      <a:srgbClr val="FFFFFF"/>
                    </a:gs>
                    <a:gs pos="100000">
                      <a:srgbClr val="FFFFFF"/>
                    </a:gs>
                  </a:gsLst>
                  <a:lin ang="5400000" scaled="0"/>
                </a:gradFill>
                <a:latin typeface="Segoe UI Light" pitchFamily="34" charset="0"/>
                <a:ea typeface="Segoe UI" pitchFamily="34" charset="0"/>
                <a:cs typeface="Segoe UI" pitchFamily="34" charset="0"/>
              </a:rPr>
              <a:t>	</a:t>
            </a:r>
          </a:p>
          <a:p>
            <a:pPr defTabSz="1218585" fontAlgn="base">
              <a:spcBef>
                <a:spcPct val="0"/>
              </a:spcBef>
              <a:spcAft>
                <a:spcPct val="0"/>
              </a:spcAft>
            </a:pPr>
            <a:r>
              <a:rPr lang="en-US" sz="2700" b="1" spc="-67" dirty="0">
                <a:solidFill>
                  <a:schemeClr val="tx1"/>
                </a:solidFill>
                <a:effectLst>
                  <a:outerShdw blurRad="38100" dist="38100" dir="2700000" algn="tl">
                    <a:srgbClr val="000000">
                      <a:alpha val="43137"/>
                    </a:srgbClr>
                  </a:outerShdw>
                </a:effectLst>
                <a:latin typeface="Segoe UI Light" pitchFamily="34" charset="0"/>
                <a:ea typeface="Segoe UI" pitchFamily="34" charset="0"/>
                <a:cs typeface="Segoe UI" pitchFamily="34" charset="0"/>
              </a:rPr>
              <a:t>System Center 2012 </a:t>
            </a:r>
          </a:p>
          <a:p>
            <a:pPr defTabSz="1218585" fontAlgn="base">
              <a:spcBef>
                <a:spcPct val="0"/>
              </a:spcBef>
              <a:spcAft>
                <a:spcPct val="0"/>
              </a:spcAft>
            </a:pPr>
            <a:r>
              <a:rPr lang="en-US" sz="2700" b="1" spc="-67" dirty="0" smtClean="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Light" pitchFamily="34" charset="0"/>
                <a:ea typeface="Segoe UI" pitchFamily="34" charset="0"/>
                <a:cs typeface="Segoe UI" pitchFamily="34" charset="0"/>
              </a:rPr>
              <a:t>Windows </a:t>
            </a:r>
            <a:r>
              <a:rPr lang="en-US" sz="2700" b="1" spc="-67" dirty="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Light" pitchFamily="34" charset="0"/>
                <a:ea typeface="Segoe UI" pitchFamily="34" charset="0"/>
                <a:cs typeface="Segoe UI" pitchFamily="34" charset="0"/>
              </a:rPr>
              <a:t>Server 2008 R2 SP1</a:t>
            </a:r>
            <a:r>
              <a:rPr lang="en-US" sz="2700" b="1" spc="-67" dirty="0">
                <a:gradFill>
                  <a:gsLst>
                    <a:gs pos="0">
                      <a:srgbClr val="FFFFFF"/>
                    </a:gs>
                    <a:gs pos="100000">
                      <a:srgbClr val="FFFFFF"/>
                    </a:gs>
                  </a:gsLst>
                  <a:lin ang="5400000" scaled="0"/>
                </a:gradFill>
                <a:latin typeface="Segoe UI Light" pitchFamily="34" charset="0"/>
                <a:ea typeface="Segoe UI" pitchFamily="34" charset="0"/>
                <a:cs typeface="Segoe UI" pitchFamily="34" charset="0"/>
              </a:rPr>
              <a:t>	</a:t>
            </a:r>
            <a:endParaRPr lang="en-US" sz="2700" b="1" spc="-67" dirty="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Light" pitchFamily="34" charset="0"/>
              <a:ea typeface="Segoe UI" pitchFamily="34" charset="0"/>
              <a:cs typeface="Segoe UI" pitchFamily="34" charset="0"/>
            </a:endParaRPr>
          </a:p>
          <a:p>
            <a:pPr defTabSz="1218585" fontAlgn="base">
              <a:spcBef>
                <a:spcPct val="0"/>
              </a:spcBef>
              <a:spcAft>
                <a:spcPct val="0"/>
              </a:spcAft>
            </a:pPr>
            <a:r>
              <a:rPr lang="en-US" sz="2700" b="1" spc="-67" dirty="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Light" pitchFamily="34" charset="0"/>
                <a:ea typeface="Segoe UI" pitchFamily="34" charset="0"/>
                <a:cs typeface="Segoe UI" pitchFamily="34" charset="0"/>
              </a:rPr>
              <a:t>Hyper-V Server 2008 R2</a:t>
            </a:r>
            <a:r>
              <a:rPr lang="en-US" sz="2700" spc="-67" dirty="0">
                <a:gradFill>
                  <a:gsLst>
                    <a:gs pos="0">
                      <a:srgbClr val="FFFFFF"/>
                    </a:gs>
                    <a:gs pos="100000">
                      <a:srgbClr val="FFFFFF"/>
                    </a:gs>
                  </a:gsLst>
                  <a:lin ang="5400000" scaled="0"/>
                </a:gradFill>
                <a:latin typeface="Segoe UI Light" pitchFamily="34" charset="0"/>
                <a:ea typeface="Segoe UI" pitchFamily="34" charset="0"/>
                <a:cs typeface="Segoe UI" pitchFamily="34" charset="0"/>
              </a:rPr>
              <a:t>			</a:t>
            </a:r>
            <a:endParaRPr lang="en-US" sz="2700" spc="-67" dirty="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Light" pitchFamily="34" charset="0"/>
              <a:ea typeface="Segoe UI" pitchFamily="34" charset="0"/>
              <a:cs typeface="Segoe UI" pitchFamily="34" charset="0"/>
            </a:endParaRPr>
          </a:p>
        </p:txBody>
      </p:sp>
      <p:sp>
        <p:nvSpPr>
          <p:cNvPr id="6" name="Rectangle 5"/>
          <p:cNvSpPr/>
          <p:nvPr/>
        </p:nvSpPr>
        <p:spPr bwMode="auto">
          <a:xfrm>
            <a:off x="6462109" y="3835400"/>
            <a:ext cx="2336191" cy="2336800"/>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899" tIns="60949" rIns="60949" bIns="121899" numCol="1" spcCol="0" rtlCol="0" fromWordArt="0" anchor="b" anchorCtr="0" forceAA="0" compatLnSpc="1">
            <a:prstTxWarp prst="textNoShape">
              <a:avLst/>
            </a:prstTxWarp>
            <a:noAutofit/>
          </a:bodyPr>
          <a:lstStyle/>
          <a:p>
            <a:pPr algn="ctr" defTabSz="1218585" fontAlgn="base">
              <a:spcBef>
                <a:spcPct val="0"/>
              </a:spcBef>
              <a:spcAft>
                <a:spcPct val="0"/>
              </a:spcAft>
            </a:pPr>
            <a:r>
              <a:rPr lang="en-US" spc="-67" dirty="0">
                <a:gradFill>
                  <a:gsLst>
                    <a:gs pos="0">
                      <a:srgbClr val="FFFFFF"/>
                    </a:gs>
                    <a:gs pos="100000">
                      <a:srgbClr val="FFFFFF"/>
                    </a:gs>
                  </a:gsLst>
                  <a:lin ang="5400000" scaled="0"/>
                </a:gradFill>
                <a:effectLst>
                  <a:outerShdw blurRad="38100" dist="38100" dir="2700000" algn="tl">
                    <a:srgbClr val="000000">
                      <a:alpha val="43137"/>
                    </a:srgbClr>
                  </a:outerShdw>
                </a:effectLst>
                <a:ea typeface="Segoe UI" pitchFamily="34" charset="0"/>
                <a:cs typeface="Segoe UI" pitchFamily="34" charset="0"/>
              </a:rPr>
              <a:t>3.</a:t>
            </a:r>
          </a:p>
          <a:p>
            <a:pPr algn="ctr" defTabSz="1218585" fontAlgn="base">
              <a:spcBef>
                <a:spcPct val="0"/>
              </a:spcBef>
              <a:spcAft>
                <a:spcPct val="0"/>
              </a:spcAft>
            </a:pPr>
            <a:r>
              <a:rPr lang="en-US" spc="-67" dirty="0">
                <a:gradFill>
                  <a:gsLst>
                    <a:gs pos="0">
                      <a:srgbClr val="FFFFFF"/>
                    </a:gs>
                    <a:gs pos="100000">
                      <a:srgbClr val="FFFFFF"/>
                    </a:gs>
                  </a:gsLst>
                  <a:lin ang="5400000" scaled="0"/>
                </a:gradFill>
                <a:effectLst>
                  <a:outerShdw blurRad="38100" dist="38100" dir="2700000" algn="tl">
                    <a:srgbClr val="000000">
                      <a:alpha val="43137"/>
                    </a:srgbClr>
                  </a:outerShdw>
                </a:effectLst>
                <a:ea typeface="Segoe UI" pitchFamily="34" charset="0"/>
                <a:cs typeface="Segoe UI" pitchFamily="34" charset="0"/>
              </a:rPr>
              <a:t>Enter or Establish your Live ID</a:t>
            </a:r>
          </a:p>
        </p:txBody>
      </p:sp>
      <p:sp>
        <p:nvSpPr>
          <p:cNvPr id="9" name="Rectangle 8"/>
          <p:cNvSpPr/>
          <p:nvPr/>
        </p:nvSpPr>
        <p:spPr bwMode="auto">
          <a:xfrm>
            <a:off x="8938472" y="3835400"/>
            <a:ext cx="2336191" cy="2336800"/>
          </a:xfrm>
          <a:prstGeom prst="rect">
            <a:avLst/>
          </a:prstGeom>
          <a:solidFill>
            <a:srgbClr val="FF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899" tIns="60949" rIns="60949" bIns="121899" numCol="1" spcCol="0" rtlCol="0" fromWordArt="0" anchor="b" anchorCtr="0" forceAA="0" compatLnSpc="1">
            <a:prstTxWarp prst="textNoShape">
              <a:avLst/>
            </a:prstTxWarp>
            <a:noAutofit/>
          </a:bodyPr>
          <a:lstStyle/>
          <a:p>
            <a:pPr algn="ctr" defTabSz="1218585" fontAlgn="base">
              <a:spcBef>
                <a:spcPct val="0"/>
              </a:spcBef>
              <a:spcAft>
                <a:spcPct val="0"/>
              </a:spcAft>
            </a:pPr>
            <a:r>
              <a:rPr lang="en-US" spc="-67" dirty="0">
                <a:gradFill>
                  <a:gsLst>
                    <a:gs pos="0">
                      <a:srgbClr val="FFFFFF"/>
                    </a:gs>
                    <a:gs pos="100000">
                      <a:srgbClr val="FFFFFF"/>
                    </a:gs>
                  </a:gsLst>
                  <a:lin ang="5400000" scaled="0"/>
                </a:gradFill>
                <a:effectLst>
                  <a:outerShdw blurRad="38100" dist="38100" dir="2700000" algn="tl">
                    <a:srgbClr val="000000">
                      <a:alpha val="43137"/>
                    </a:srgbClr>
                  </a:outerShdw>
                </a:effectLst>
                <a:ea typeface="Segoe UI" pitchFamily="34" charset="0"/>
                <a:cs typeface="Segoe UI" pitchFamily="34" charset="0"/>
              </a:rPr>
              <a:t>4.</a:t>
            </a:r>
          </a:p>
          <a:p>
            <a:pPr algn="ctr" defTabSz="1218585" fontAlgn="base">
              <a:spcBef>
                <a:spcPct val="0"/>
              </a:spcBef>
              <a:spcAft>
                <a:spcPct val="0"/>
              </a:spcAft>
            </a:pPr>
            <a:r>
              <a:rPr lang="en-US" spc="-67" dirty="0">
                <a:gradFill>
                  <a:gsLst>
                    <a:gs pos="0">
                      <a:srgbClr val="FFFFFF"/>
                    </a:gs>
                    <a:gs pos="100000">
                      <a:srgbClr val="FFFFFF"/>
                    </a:gs>
                  </a:gsLst>
                  <a:lin ang="5400000" scaled="0"/>
                </a:gradFill>
                <a:effectLst>
                  <a:outerShdw blurRad="38100" dist="38100" dir="2700000" algn="tl">
                    <a:srgbClr val="000000">
                      <a:alpha val="43137"/>
                    </a:srgbClr>
                  </a:outerShdw>
                </a:effectLst>
                <a:ea typeface="Segoe UI" pitchFamily="34" charset="0"/>
                <a:cs typeface="Segoe UI" pitchFamily="34" charset="0"/>
              </a:rPr>
              <a:t>Download Manager </a:t>
            </a:r>
          </a:p>
          <a:p>
            <a:pPr algn="ctr" defTabSz="1218585" fontAlgn="base">
              <a:spcBef>
                <a:spcPct val="0"/>
              </a:spcBef>
              <a:spcAft>
                <a:spcPct val="0"/>
              </a:spcAft>
            </a:pPr>
            <a:r>
              <a:rPr lang="en-US" spc="-67" dirty="0">
                <a:gradFill>
                  <a:gsLst>
                    <a:gs pos="0">
                      <a:srgbClr val="FFFFFF"/>
                    </a:gs>
                    <a:gs pos="100000">
                      <a:srgbClr val="FFFFFF"/>
                    </a:gs>
                  </a:gsLst>
                  <a:lin ang="5400000" scaled="0"/>
                </a:gradFill>
                <a:effectLst>
                  <a:outerShdw blurRad="38100" dist="38100" dir="2700000" algn="tl">
                    <a:srgbClr val="000000">
                      <a:alpha val="43137"/>
                    </a:srgbClr>
                  </a:outerShdw>
                </a:effectLst>
                <a:ea typeface="Segoe UI" pitchFamily="34" charset="0"/>
                <a:cs typeface="Segoe UI" pitchFamily="34" charset="0"/>
              </a:rPr>
              <a:t>Begins – then cancel for Credit</a:t>
            </a:r>
          </a:p>
        </p:txBody>
      </p:sp>
      <p:sp>
        <p:nvSpPr>
          <p:cNvPr id="7" name="TextBox 6"/>
          <p:cNvSpPr txBox="1"/>
          <p:nvPr/>
        </p:nvSpPr>
        <p:spPr>
          <a:xfrm>
            <a:off x="6890084" y="1580281"/>
            <a:ext cx="3505319" cy="1902059"/>
          </a:xfrm>
          <a:prstGeom prst="rect">
            <a:avLst/>
          </a:prstGeom>
          <a:noFill/>
        </p:spPr>
        <p:txBody>
          <a:bodyPr wrap="none" lIns="91440" tIns="91440" rIns="91440" bIns="91440" rtlCol="0">
            <a:spAutoFit/>
          </a:bodyPr>
          <a:lstStyle/>
          <a:p>
            <a:pPr>
              <a:lnSpc>
                <a:spcPct val="90000"/>
              </a:lnSpc>
              <a:spcBef>
                <a:spcPct val="20000"/>
              </a:spcBef>
              <a:buSzPct val="90000"/>
            </a:pPr>
            <a:r>
              <a:rPr lang="en-US" sz="3600" b="1" spc="-67" dirty="0" smtClean="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Light" pitchFamily="34" charset="0"/>
                <a:ea typeface="Segoe UI" pitchFamily="34" charset="0"/>
                <a:cs typeface="Segoe UI" pitchFamily="34" charset="0"/>
              </a:rPr>
              <a:t>ITProGuru.com  </a:t>
            </a:r>
          </a:p>
          <a:p>
            <a:pPr>
              <a:lnSpc>
                <a:spcPct val="90000"/>
              </a:lnSpc>
              <a:spcBef>
                <a:spcPct val="20000"/>
              </a:spcBef>
              <a:buSzPct val="90000"/>
            </a:pPr>
            <a:r>
              <a:rPr lang="en-US" sz="3600" b="1" spc="-67" dirty="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Light" pitchFamily="34" charset="0"/>
                <a:ea typeface="Segoe UI" pitchFamily="34" charset="0"/>
                <a:cs typeface="Segoe UI" pitchFamily="34" charset="0"/>
              </a:rPr>
              <a:t> </a:t>
            </a:r>
            <a:r>
              <a:rPr lang="en-US" sz="3600" b="1" spc="-67" dirty="0" smtClean="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Light" pitchFamily="34" charset="0"/>
                <a:ea typeface="Segoe UI" pitchFamily="34" charset="0"/>
                <a:cs typeface="Segoe UI" pitchFamily="34" charset="0"/>
              </a:rPr>
              <a:t>or</a:t>
            </a:r>
          </a:p>
          <a:p>
            <a:pPr>
              <a:lnSpc>
                <a:spcPct val="90000"/>
              </a:lnSpc>
              <a:spcBef>
                <a:spcPct val="20000"/>
              </a:spcBef>
              <a:buSzPct val="90000"/>
            </a:pPr>
            <a:r>
              <a:rPr lang="en-US" sz="3600" b="1" spc="-67" dirty="0" smtClean="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Light" pitchFamily="34" charset="0"/>
                <a:ea typeface="Segoe UI" pitchFamily="34" charset="0"/>
                <a:cs typeface="Segoe UI" pitchFamily="34" charset="0"/>
              </a:rPr>
              <a:t>http</a:t>
            </a:r>
            <a:r>
              <a:rPr lang="en-US" sz="3600" b="1" spc="-67" dirty="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Light" pitchFamily="34" charset="0"/>
                <a:ea typeface="Segoe UI" pitchFamily="34" charset="0"/>
                <a:cs typeface="Segoe UI" pitchFamily="34" charset="0"/>
              </a:rPr>
              <a:t>://aka.ms/labs</a:t>
            </a:r>
            <a:endParaRPr lang="en-US" sz="3600" dirty="0" smtClean="0">
              <a:solidFill>
                <a:schemeClr val="tx1">
                  <a:alpha val="99000"/>
                </a:schemeClr>
              </a:solidFill>
            </a:endParaRPr>
          </a:p>
        </p:txBody>
      </p:sp>
    </p:spTree>
    <p:extLst>
      <p:ext uri="{BB962C8B-B14F-4D97-AF65-F5344CB8AC3E}">
        <p14:creationId xmlns:p14="http://schemas.microsoft.com/office/powerpoint/2010/main" val="3131046646"/>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Tools Resources</a:t>
            </a:r>
            <a:endParaRPr lang="en-US" dirty="0">
              <a:solidFill>
                <a:schemeClr val="tx1"/>
              </a:solidFill>
            </a:endParaRPr>
          </a:p>
        </p:txBody>
      </p:sp>
      <p:sp>
        <p:nvSpPr>
          <p:cNvPr id="3" name="Text Placeholder 2"/>
          <p:cNvSpPr>
            <a:spLocks noGrp="1"/>
          </p:cNvSpPr>
          <p:nvPr>
            <p:ph type="body" idx="1"/>
          </p:nvPr>
        </p:nvSpPr>
        <p:spPr>
          <a:xfrm>
            <a:off x="489126" y="864185"/>
            <a:ext cx="10969943" cy="4708526"/>
          </a:xfrm>
        </p:spPr>
        <p:txBody>
          <a:bodyPr>
            <a:noAutofit/>
          </a:bodyPr>
          <a:lstStyle/>
          <a:p>
            <a:pPr>
              <a:buNone/>
            </a:pPr>
            <a:r>
              <a:rPr lang="en-US" sz="1600" dirty="0" smtClean="0">
                <a:hlinkClick r:id="rId2"/>
              </a:rPr>
              <a:t>Appendix: Tools, Scripts, and APIs</a:t>
            </a:r>
            <a:r>
              <a:rPr lang="en-US" sz="1600" dirty="0" smtClean="0"/>
              <a:t>. </a:t>
            </a:r>
          </a:p>
          <a:p>
            <a:pPr>
              <a:buNone/>
            </a:pPr>
            <a:r>
              <a:rPr lang="en-US" sz="1600" dirty="0" smtClean="0"/>
              <a:t>The following tools are included in Windows 7 and Windows Server 2008 R2:</a:t>
            </a:r>
          </a:p>
          <a:p>
            <a:r>
              <a:rPr lang="en-US" sz="1600" b="1" dirty="0" err="1" smtClean="0"/>
              <a:t>DiskPart</a:t>
            </a:r>
            <a:r>
              <a:rPr lang="en-US" sz="1600" dirty="0" smtClean="0"/>
              <a:t>   A command-line tool that you can use to create, attach, and detach VHDs. You can also perform more advanced tasks like compacting, expanding, and merging VHDs. For more information, see </a:t>
            </a:r>
            <a:r>
              <a:rPr lang="en-US" sz="1600" dirty="0" err="1" smtClean="0">
                <a:hlinkClick r:id="rId3"/>
              </a:rPr>
              <a:t>DiskPart</a:t>
            </a:r>
            <a:r>
              <a:rPr lang="en-US" sz="1600" dirty="0" smtClean="0"/>
              <a:t> on Microsoft TechNet (</a:t>
            </a:r>
            <a:r>
              <a:rPr lang="en-US" sz="1600" dirty="0" smtClean="0">
                <a:hlinkClick r:id="rId3"/>
              </a:rPr>
              <a:t>http://go.microsoft.com/fwlink/?LinkId=128458</a:t>
            </a:r>
            <a:r>
              <a:rPr lang="en-US" sz="1600" dirty="0" smtClean="0"/>
              <a:t>). </a:t>
            </a:r>
          </a:p>
          <a:p>
            <a:r>
              <a:rPr lang="en-US" sz="1600" b="1" dirty="0" smtClean="0"/>
              <a:t>Disk Management</a:t>
            </a:r>
            <a:r>
              <a:rPr lang="en-US" sz="1600" dirty="0" smtClean="0"/>
              <a:t>   A Microsoft Management Console (MMC) snap-in that you can use to create, attach, and detach VHDs.</a:t>
            </a:r>
          </a:p>
          <a:p>
            <a:r>
              <a:rPr lang="en-US" sz="1600" b="1" dirty="0" smtClean="0"/>
              <a:t>BCDEdit</a:t>
            </a:r>
            <a:r>
              <a:rPr lang="en-US" sz="1600" dirty="0" smtClean="0"/>
              <a:t>   A command-line tool that you use to manage boot configuration data (BCD) stores. For more information, see </a:t>
            </a:r>
            <a:r>
              <a:rPr lang="en-US" sz="1600" dirty="0" smtClean="0">
                <a:hlinkClick r:id="rId4"/>
              </a:rPr>
              <a:t>BCDEdit</a:t>
            </a:r>
            <a:r>
              <a:rPr lang="en-US" sz="1600" dirty="0" smtClean="0"/>
              <a:t> on Microsoft TechNet (</a:t>
            </a:r>
            <a:r>
              <a:rPr lang="en-US" sz="1600" dirty="0" smtClean="0">
                <a:hlinkClick r:id="rId4"/>
              </a:rPr>
              <a:t>http://go.microsoft.com/fwlink/?LinkId=128459</a:t>
            </a:r>
            <a:r>
              <a:rPr lang="en-US" sz="1600" dirty="0" smtClean="0"/>
              <a:t>). </a:t>
            </a:r>
          </a:p>
          <a:p>
            <a:r>
              <a:rPr lang="en-US" sz="1600" b="1" dirty="0" err="1" smtClean="0"/>
              <a:t>BCDBoot</a:t>
            </a:r>
            <a:r>
              <a:rPr lang="en-US" sz="1600" dirty="0" smtClean="0"/>
              <a:t>   A command-line tool that you can use to manage and create new BCD stores and BCD boot entries. </a:t>
            </a:r>
            <a:r>
              <a:rPr lang="en-US" sz="1600" dirty="0" err="1" smtClean="0"/>
              <a:t>BCDBoot</a:t>
            </a:r>
            <a:r>
              <a:rPr lang="en-US" sz="1600" dirty="0" smtClean="0"/>
              <a:t> can be used to create a new boot entry when configuring a system to boot from a new VHD. For more information, see </a:t>
            </a:r>
            <a:r>
              <a:rPr lang="en-US" sz="1600" dirty="0" err="1" smtClean="0">
                <a:hlinkClick r:id="rId5"/>
              </a:rPr>
              <a:t>BCDBoot</a:t>
            </a:r>
            <a:r>
              <a:rPr lang="en-US" sz="1600" dirty="0" smtClean="0">
                <a:hlinkClick r:id="rId5"/>
              </a:rPr>
              <a:t> Command-Line Options</a:t>
            </a:r>
            <a:r>
              <a:rPr lang="en-US" sz="1600" dirty="0" smtClean="0"/>
              <a:t> on Microsoft TechNet (</a:t>
            </a:r>
            <a:r>
              <a:rPr lang="en-US" sz="1600" dirty="0" smtClean="0">
                <a:hlinkClick r:id="rId5"/>
              </a:rPr>
              <a:t>http://go.microsoft.com/fwlink/?LinkID=155166</a:t>
            </a:r>
            <a:r>
              <a:rPr lang="en-US" sz="1600" dirty="0" smtClean="0"/>
              <a:t>). </a:t>
            </a:r>
          </a:p>
          <a:p>
            <a:r>
              <a:rPr lang="en-US" sz="1600" b="1" dirty="0" smtClean="0"/>
              <a:t>Deployment Image Servicing and Management (DISM)</a:t>
            </a:r>
            <a:r>
              <a:rPr lang="en-US" sz="1600" dirty="0" smtClean="0"/>
              <a:t>   A command-line tool that you use to apply updates, drivers, and language packs to a Windows image. For more information, see </a:t>
            </a:r>
            <a:r>
              <a:rPr lang="en-US" sz="1600" dirty="0" smtClean="0">
                <a:hlinkClick r:id="rId6"/>
              </a:rPr>
              <a:t>Deployment Image Servicing and Management Technical Reference</a:t>
            </a:r>
            <a:r>
              <a:rPr lang="en-US" sz="1600" dirty="0" smtClean="0"/>
              <a:t> on Microsoft TechNet (</a:t>
            </a:r>
            <a:r>
              <a:rPr lang="en-US" sz="1600" dirty="0" smtClean="0">
                <a:hlinkClick r:id="rId6"/>
              </a:rPr>
              <a:t>http://go.microsoft.com/fwlink/?LinkId=155029</a:t>
            </a:r>
            <a:r>
              <a:rPr lang="en-US" sz="1600" dirty="0" smtClean="0"/>
              <a:t>).</a:t>
            </a:r>
          </a:p>
          <a:p>
            <a:r>
              <a:rPr lang="en-US" sz="1600" b="1" dirty="0" smtClean="0"/>
              <a:t>Windows Hyper-V Manager</a:t>
            </a:r>
            <a:r>
              <a:rPr lang="en-US" sz="1600" dirty="0" smtClean="0"/>
              <a:t>   An MMC snap-in that supports VHD image creation. You can specify the type and size of VHD and install Windows from a CD or DVD, or from an ISO Image file. The Hyper-V Manager is only available on computers that are running Windows Server 2008 or Windows Server 2008 R2 with the Hyper-V role installed. </a:t>
            </a:r>
          </a:p>
          <a:p>
            <a:r>
              <a:rPr lang="en-US" sz="1600" b="1" dirty="0" err="1" smtClean="0"/>
              <a:t>Sysprep</a:t>
            </a:r>
            <a:r>
              <a:rPr lang="en-US" sz="1600" dirty="0" smtClean="0"/>
              <a:t>   A tool that enables you to remove user and computer-specific data from the operating system image. This enables you to capture the image and deploy it to other computers. For more information, see </a:t>
            </a:r>
            <a:r>
              <a:rPr lang="en-US" sz="1600" dirty="0" err="1" smtClean="0">
                <a:hlinkClick r:id="rId7"/>
              </a:rPr>
              <a:t>Sysprep</a:t>
            </a:r>
            <a:r>
              <a:rPr lang="en-US" sz="1600" dirty="0" smtClean="0">
                <a:hlinkClick r:id="rId7"/>
              </a:rPr>
              <a:t> Technical Reference</a:t>
            </a:r>
            <a:r>
              <a:rPr lang="en-US" sz="1600" dirty="0" smtClean="0"/>
              <a:t> on Microsoft TechNet (</a:t>
            </a:r>
            <a:r>
              <a:rPr lang="en-US" sz="1600" dirty="0" smtClean="0">
                <a:hlinkClick r:id="rId7"/>
              </a:rPr>
              <a:t>http://go.microsoft.com/fwlink/?LinkId=155027</a:t>
            </a:r>
            <a:r>
              <a:rPr lang="en-US" sz="1600" dirty="0" smtClean="0"/>
              <a:t>). </a:t>
            </a:r>
          </a:p>
          <a:p>
            <a:pPr>
              <a:buNone/>
            </a:pPr>
            <a:r>
              <a:rPr lang="en-US" sz="1600" dirty="0" smtClean="0"/>
              <a:t>The following tool are included in the Windows Automated Installation Kit (Windows AIK): </a:t>
            </a:r>
          </a:p>
          <a:p>
            <a:r>
              <a:rPr lang="en-US" sz="1600" b="1" dirty="0" err="1" smtClean="0"/>
              <a:t>ImageX</a:t>
            </a:r>
            <a:r>
              <a:rPr lang="en-US" sz="1600" dirty="0" smtClean="0"/>
              <a:t>   A command line tool that enables you to capture, create, modify, and apply Windows images. For more information, see </a:t>
            </a:r>
            <a:r>
              <a:rPr lang="en-US" sz="1600" dirty="0" err="1" smtClean="0">
                <a:hlinkClick r:id="rId8"/>
              </a:rPr>
              <a:t>ImageX</a:t>
            </a:r>
            <a:r>
              <a:rPr lang="en-US" sz="1600" dirty="0" smtClean="0">
                <a:hlinkClick r:id="rId8"/>
              </a:rPr>
              <a:t> Technical Reference</a:t>
            </a:r>
            <a:r>
              <a:rPr lang="en-US" sz="1600" dirty="0" smtClean="0"/>
              <a:t> on Microsoft TechNet (http://go.microsoft.com/fwlink/?LinkId=155340).</a:t>
            </a:r>
          </a:p>
          <a:p>
            <a:endParaRPr lang="en-US" sz="1600" dirty="0"/>
          </a:p>
        </p:txBody>
      </p:sp>
    </p:spTree>
    <p:extLst>
      <p:ext uri="{BB962C8B-B14F-4D97-AF65-F5344CB8AC3E}">
        <p14:creationId xmlns:p14="http://schemas.microsoft.com/office/powerpoint/2010/main" val="3674595589"/>
      </p:ext>
    </p:extLst>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 name="Rectangle 25"/>
          <p:cNvSpPr/>
          <p:nvPr/>
        </p:nvSpPr>
        <p:spPr bwMode="auto">
          <a:xfrm>
            <a:off x="503602" y="2364155"/>
            <a:ext cx="3531251" cy="1455615"/>
          </a:xfrm>
          <a:prstGeom prst="rect">
            <a:avLst/>
          </a:prstGeom>
          <a:solidFill>
            <a:schemeClr val="accent6"/>
          </a:soli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a:solidFill>
                  <a:schemeClr val="tx1">
                    <a:alpha val="99000"/>
                  </a:schemeClr>
                </a:solidFill>
                <a:latin typeface="Segoe UI" pitchFamily="34" charset="0"/>
                <a:ea typeface="Segoe UI" pitchFamily="34" charset="0"/>
                <a:cs typeface="Segoe UI" pitchFamily="34" charset="0"/>
              </a:rPr>
              <a:t>Scenario capabilities </a:t>
            </a:r>
          </a:p>
        </p:txBody>
      </p:sp>
      <p:sp>
        <p:nvSpPr>
          <p:cNvPr id="2" name="Title 1"/>
          <p:cNvSpPr>
            <a:spLocks noGrp="1"/>
          </p:cNvSpPr>
          <p:nvPr>
            <p:ph type="title"/>
          </p:nvPr>
        </p:nvSpPr>
        <p:spPr>
          <a:xfrm>
            <a:off x="519112" y="228600"/>
            <a:ext cx="11149013" cy="761747"/>
          </a:xfrm>
        </p:spPr>
        <p:txBody>
          <a:bodyPr/>
          <a:lstStyle/>
          <a:p>
            <a:r>
              <a:rPr lang="en-US" dirty="0"/>
              <a:t>Windows Server capabilities </a:t>
            </a:r>
          </a:p>
        </p:txBody>
      </p:sp>
      <p:sp>
        <p:nvSpPr>
          <p:cNvPr id="6" name="Rectangle 5"/>
          <p:cNvSpPr/>
          <p:nvPr/>
        </p:nvSpPr>
        <p:spPr bwMode="auto">
          <a:xfrm>
            <a:off x="4089054" y="1537436"/>
            <a:ext cx="2482142" cy="2289569"/>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8586" tIns="34293" rIns="68586" bIns="128016" numCol="1" rtlCol="0" anchor="b" anchorCtr="0" compatLnSpc="1">
            <a:prstTxWarp prst="textNoShape">
              <a:avLst/>
            </a:prstTxWarp>
          </a:bodyPr>
          <a:lstStyle/>
          <a:p>
            <a:pPr algn="ctr" defTabSz="909239" fontAlgn="base">
              <a:spcBef>
                <a:spcPct val="0"/>
              </a:spcBef>
              <a:spcAft>
                <a:spcPct val="0"/>
              </a:spcAft>
            </a:pPr>
            <a:r>
              <a:rPr lang="en-US" sz="1600" dirty="0">
                <a:gradFill>
                  <a:gsLst>
                    <a:gs pos="0">
                      <a:srgbClr val="FFFFFF"/>
                    </a:gs>
                    <a:gs pos="100000">
                      <a:srgbClr val="FFFFFF"/>
                    </a:gs>
                  </a:gsLst>
                  <a:lin ang="5400000" scaled="0"/>
                </a:gradFill>
                <a:latin typeface="Segoe UI" pitchFamily="34" charset="0"/>
                <a:ea typeface="Segoe UI" pitchFamily="34" charset="0"/>
                <a:cs typeface="Segoe UI" pitchFamily="34" charset="0"/>
              </a:rPr>
              <a:t>Infrastructure</a:t>
            </a:r>
          </a:p>
        </p:txBody>
      </p:sp>
      <p:sp>
        <p:nvSpPr>
          <p:cNvPr id="7" name="Rectangle 6"/>
          <p:cNvSpPr/>
          <p:nvPr/>
        </p:nvSpPr>
        <p:spPr bwMode="auto">
          <a:xfrm>
            <a:off x="6638926" y="1537436"/>
            <a:ext cx="2482142" cy="2289569"/>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8586" tIns="34293" rIns="68586" bIns="128016" numCol="1" rtlCol="0" anchor="b" anchorCtr="0" compatLnSpc="1">
            <a:prstTxWarp prst="textNoShape">
              <a:avLst/>
            </a:prstTxWarp>
          </a:bodyPr>
          <a:lstStyle/>
          <a:p>
            <a:pPr algn="ctr" defTabSz="909239" fontAlgn="base">
              <a:spcBef>
                <a:spcPct val="0"/>
              </a:spcBef>
              <a:spcAft>
                <a:spcPct val="0"/>
              </a:spcAft>
            </a:pPr>
            <a:r>
              <a:rPr lang="en-US" sz="1600" dirty="0">
                <a:gradFill>
                  <a:gsLst>
                    <a:gs pos="0">
                      <a:srgbClr val="FFFFFF"/>
                    </a:gs>
                    <a:gs pos="100000">
                      <a:srgbClr val="FFFFFF"/>
                    </a:gs>
                  </a:gsLst>
                  <a:lin ang="5400000" scaled="0"/>
                </a:gradFill>
                <a:latin typeface="Segoe UI" pitchFamily="34" charset="0"/>
                <a:ea typeface="Segoe UI" pitchFamily="34" charset="0"/>
                <a:cs typeface="Segoe UI" pitchFamily="34" charset="0"/>
              </a:rPr>
              <a:t>Application </a:t>
            </a:r>
          </a:p>
        </p:txBody>
      </p:sp>
      <p:sp>
        <p:nvSpPr>
          <p:cNvPr id="9" name="Rectangle 8"/>
          <p:cNvSpPr/>
          <p:nvPr/>
        </p:nvSpPr>
        <p:spPr bwMode="auto">
          <a:xfrm>
            <a:off x="9179027" y="1537436"/>
            <a:ext cx="2482142" cy="2289569"/>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8586" tIns="34293" rIns="68586" bIns="128016" numCol="1" rtlCol="0" anchor="b" anchorCtr="0" compatLnSpc="1">
            <a:prstTxWarp prst="textNoShape">
              <a:avLst/>
            </a:prstTxWarp>
          </a:bodyPr>
          <a:lstStyle/>
          <a:p>
            <a:pPr algn="ctr" defTabSz="909239" fontAlgn="base">
              <a:spcBef>
                <a:spcPct val="0"/>
              </a:spcBef>
              <a:spcAft>
                <a:spcPct val="0"/>
              </a:spcAft>
            </a:pPr>
            <a:r>
              <a:rPr lang="en-US" sz="1600" dirty="0">
                <a:gradFill>
                  <a:gsLst>
                    <a:gs pos="0">
                      <a:srgbClr val="FFFFFF"/>
                    </a:gs>
                    <a:gs pos="100000">
                      <a:srgbClr val="FFFFFF"/>
                    </a:gs>
                  </a:gsLst>
                  <a:lin ang="5400000" scaled="0"/>
                </a:gradFill>
                <a:latin typeface="Segoe UI" pitchFamily="34" charset="0"/>
                <a:ea typeface="Segoe UI" pitchFamily="34" charset="0"/>
                <a:cs typeface="Segoe UI" pitchFamily="34" charset="0"/>
              </a:rPr>
              <a:t>Client </a:t>
            </a:r>
          </a:p>
        </p:txBody>
      </p:sp>
      <p:sp>
        <p:nvSpPr>
          <p:cNvPr id="14" name="Freeform 82"/>
          <p:cNvSpPr>
            <a:spLocks noEditPoints="1"/>
          </p:cNvSpPr>
          <p:nvPr/>
        </p:nvSpPr>
        <p:spPr bwMode="black">
          <a:xfrm>
            <a:off x="4689047" y="1912003"/>
            <a:ext cx="1321236" cy="1116847"/>
          </a:xfrm>
          <a:custGeom>
            <a:avLst/>
            <a:gdLst>
              <a:gd name="T0" fmla="*/ 590 w 2193"/>
              <a:gd name="T1" fmla="*/ 531 h 2197"/>
              <a:gd name="T2" fmla="*/ 1140 w 2193"/>
              <a:gd name="T3" fmla="*/ 364 h 2197"/>
              <a:gd name="T4" fmla="*/ 1100 w 2193"/>
              <a:gd name="T5" fmla="*/ 435 h 2197"/>
              <a:gd name="T6" fmla="*/ 1066 w 2193"/>
              <a:gd name="T7" fmla="*/ 405 h 2197"/>
              <a:gd name="T8" fmla="*/ 1025 w 2193"/>
              <a:gd name="T9" fmla="*/ 503 h 2197"/>
              <a:gd name="T10" fmla="*/ 951 w 2193"/>
              <a:gd name="T11" fmla="*/ 405 h 2197"/>
              <a:gd name="T12" fmla="*/ 992 w 2193"/>
              <a:gd name="T13" fmla="*/ 503 h 2197"/>
              <a:gd name="T14" fmla="*/ 877 w 2193"/>
              <a:gd name="T15" fmla="*/ 364 h 2197"/>
              <a:gd name="T16" fmla="*/ 917 w 2193"/>
              <a:gd name="T17" fmla="*/ 544 h 2197"/>
              <a:gd name="T18" fmla="*/ 802 w 2193"/>
              <a:gd name="T19" fmla="*/ 435 h 2197"/>
              <a:gd name="T20" fmla="*/ 802 w 2193"/>
              <a:gd name="T21" fmla="*/ 544 h 2197"/>
              <a:gd name="T22" fmla="*/ 768 w 2193"/>
              <a:gd name="T23" fmla="*/ 435 h 2197"/>
              <a:gd name="T24" fmla="*/ 727 w 2193"/>
              <a:gd name="T25" fmla="*/ 503 h 2197"/>
              <a:gd name="T26" fmla="*/ 693 w 2193"/>
              <a:gd name="T27" fmla="*/ 476 h 2197"/>
              <a:gd name="T28" fmla="*/ 655 w 2193"/>
              <a:gd name="T29" fmla="*/ 282 h 2197"/>
              <a:gd name="T30" fmla="*/ 655 w 2193"/>
              <a:gd name="T31" fmla="*/ 282 h 2197"/>
              <a:gd name="T32" fmla="*/ 1140 w 2193"/>
              <a:gd name="T33" fmla="*/ 92 h 2197"/>
              <a:gd name="T34" fmla="*/ 1100 w 2193"/>
              <a:gd name="T35" fmla="*/ 191 h 2197"/>
              <a:gd name="T36" fmla="*/ 1025 w 2193"/>
              <a:gd name="T37" fmla="*/ 92 h 2197"/>
              <a:gd name="T38" fmla="*/ 1066 w 2193"/>
              <a:gd name="T39" fmla="*/ 191 h 2197"/>
              <a:gd name="T40" fmla="*/ 951 w 2193"/>
              <a:gd name="T41" fmla="*/ 52 h 2197"/>
              <a:gd name="T42" fmla="*/ 992 w 2193"/>
              <a:gd name="T43" fmla="*/ 231 h 2197"/>
              <a:gd name="T44" fmla="*/ 877 w 2193"/>
              <a:gd name="T45" fmla="*/ 123 h 2197"/>
              <a:gd name="T46" fmla="*/ 877 w 2193"/>
              <a:gd name="T47" fmla="*/ 231 h 2197"/>
              <a:gd name="T48" fmla="*/ 842 w 2193"/>
              <a:gd name="T49" fmla="*/ 123 h 2197"/>
              <a:gd name="T50" fmla="*/ 802 w 2193"/>
              <a:gd name="T51" fmla="*/ 191 h 2197"/>
              <a:gd name="T52" fmla="*/ 768 w 2193"/>
              <a:gd name="T53" fmla="*/ 163 h 2197"/>
              <a:gd name="T54" fmla="*/ 653 w 2193"/>
              <a:gd name="T55" fmla="*/ 52 h 2197"/>
              <a:gd name="T56" fmla="*/ 653 w 2193"/>
              <a:gd name="T57" fmla="*/ 163 h 2197"/>
              <a:gd name="T58" fmla="*/ 1315 w 2193"/>
              <a:gd name="T59" fmla="*/ 2023 h 2197"/>
              <a:gd name="T60" fmla="*/ 1444 w 2193"/>
              <a:gd name="T61" fmla="*/ 2179 h 2197"/>
              <a:gd name="T62" fmla="*/ 1597 w 2193"/>
              <a:gd name="T63" fmla="*/ 1488 h 2197"/>
              <a:gd name="T64" fmla="*/ 2182 w 2193"/>
              <a:gd name="T65" fmla="*/ 1590 h 2197"/>
              <a:gd name="T66" fmla="*/ 925 w 2193"/>
              <a:gd name="T67" fmla="*/ 1617 h 2197"/>
              <a:gd name="T68" fmla="*/ 1137 w 2193"/>
              <a:gd name="T69" fmla="*/ 1617 h 2197"/>
              <a:gd name="T70" fmla="*/ 2090 w 2193"/>
              <a:gd name="T71" fmla="*/ 1142 h 2197"/>
              <a:gd name="T72" fmla="*/ 1538 w 2193"/>
              <a:gd name="T73" fmla="*/ 908 h 2197"/>
              <a:gd name="T74" fmla="*/ 1043 w 2193"/>
              <a:gd name="T75" fmla="*/ 908 h 2197"/>
              <a:gd name="T76" fmla="*/ 103 w 2193"/>
              <a:gd name="T77" fmla="*/ 1377 h 2197"/>
              <a:gd name="T78" fmla="*/ 1675 w 2193"/>
              <a:gd name="T79" fmla="*/ 1407 h 2197"/>
              <a:gd name="T80" fmla="*/ 1268 w 2193"/>
              <a:gd name="T81" fmla="*/ 1660 h 2197"/>
              <a:gd name="T82" fmla="*/ 1268 w 2193"/>
              <a:gd name="T83" fmla="*/ 1660 h 2197"/>
              <a:gd name="T84" fmla="*/ 1140 w 2193"/>
              <a:gd name="T85" fmla="*/ 788 h 2197"/>
              <a:gd name="T86" fmla="*/ 1025 w 2193"/>
              <a:gd name="T87" fmla="*/ 677 h 2197"/>
              <a:gd name="T88" fmla="*/ 1025 w 2193"/>
              <a:gd name="T89" fmla="*/ 788 h 2197"/>
              <a:gd name="T90" fmla="*/ 653 w 2193"/>
              <a:gd name="T91" fmla="*/ 788 h 2197"/>
              <a:gd name="T92" fmla="*/ 693 w 2193"/>
              <a:gd name="T93" fmla="*/ 717 h 2197"/>
              <a:gd name="T94" fmla="*/ 727 w 2193"/>
              <a:gd name="T95" fmla="*/ 748 h 2197"/>
              <a:gd name="T96" fmla="*/ 842 w 2193"/>
              <a:gd name="T97" fmla="*/ 856 h 2197"/>
              <a:gd name="T98" fmla="*/ 842 w 2193"/>
              <a:gd name="T99" fmla="*/ 748 h 2197"/>
              <a:gd name="T100" fmla="*/ 877 w 2193"/>
              <a:gd name="T101" fmla="*/ 856 h 2197"/>
              <a:gd name="T102" fmla="*/ 917 w 2193"/>
              <a:gd name="T103" fmla="*/ 788 h 2197"/>
              <a:gd name="T104" fmla="*/ 951 w 2193"/>
              <a:gd name="T105" fmla="*/ 816 h 2197"/>
              <a:gd name="T106" fmla="*/ 992 w 2193"/>
              <a:gd name="T107" fmla="*/ 717 h 2197"/>
              <a:gd name="T108" fmla="*/ 1066 w 2193"/>
              <a:gd name="T109" fmla="*/ 856 h 2197"/>
              <a:gd name="T110" fmla="*/ 176 w 2193"/>
              <a:gd name="T111" fmla="*/ 1407 h 2197"/>
              <a:gd name="T112" fmla="*/ 0 w 2193"/>
              <a:gd name="T113" fmla="*/ 1622 h 2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93" h="2197">
                <a:moveTo>
                  <a:pt x="655" y="595"/>
                </a:moveTo>
                <a:cubicBezTo>
                  <a:pt x="1538" y="595"/>
                  <a:pt x="1538" y="595"/>
                  <a:pt x="1538" y="595"/>
                </a:cubicBezTo>
                <a:cubicBezTo>
                  <a:pt x="1574" y="595"/>
                  <a:pt x="1603" y="566"/>
                  <a:pt x="1603" y="531"/>
                </a:cubicBezTo>
                <a:cubicBezTo>
                  <a:pt x="1603" y="377"/>
                  <a:pt x="1603" y="377"/>
                  <a:pt x="1603" y="377"/>
                </a:cubicBezTo>
                <a:cubicBezTo>
                  <a:pt x="1603" y="342"/>
                  <a:pt x="1574" y="313"/>
                  <a:pt x="1538" y="313"/>
                </a:cubicBezTo>
                <a:cubicBezTo>
                  <a:pt x="655" y="313"/>
                  <a:pt x="655" y="313"/>
                  <a:pt x="655" y="313"/>
                </a:cubicBezTo>
                <a:cubicBezTo>
                  <a:pt x="619" y="313"/>
                  <a:pt x="590" y="342"/>
                  <a:pt x="590" y="377"/>
                </a:cubicBezTo>
                <a:cubicBezTo>
                  <a:pt x="590" y="531"/>
                  <a:pt x="590" y="531"/>
                  <a:pt x="590" y="531"/>
                </a:cubicBezTo>
                <a:cubicBezTo>
                  <a:pt x="590" y="566"/>
                  <a:pt x="619" y="595"/>
                  <a:pt x="655" y="595"/>
                </a:cubicBezTo>
                <a:close/>
                <a:moveTo>
                  <a:pt x="1464" y="403"/>
                </a:moveTo>
                <a:cubicBezTo>
                  <a:pt x="1492" y="403"/>
                  <a:pt x="1515" y="426"/>
                  <a:pt x="1515" y="454"/>
                </a:cubicBezTo>
                <a:cubicBezTo>
                  <a:pt x="1515" y="482"/>
                  <a:pt x="1492" y="505"/>
                  <a:pt x="1464" y="505"/>
                </a:cubicBezTo>
                <a:cubicBezTo>
                  <a:pt x="1436" y="505"/>
                  <a:pt x="1413" y="482"/>
                  <a:pt x="1413" y="454"/>
                </a:cubicBezTo>
                <a:cubicBezTo>
                  <a:pt x="1413" y="426"/>
                  <a:pt x="1436" y="403"/>
                  <a:pt x="1464" y="403"/>
                </a:cubicBezTo>
                <a:close/>
                <a:moveTo>
                  <a:pt x="1100" y="364"/>
                </a:moveTo>
                <a:cubicBezTo>
                  <a:pt x="1140" y="364"/>
                  <a:pt x="1140" y="364"/>
                  <a:pt x="1140" y="364"/>
                </a:cubicBezTo>
                <a:cubicBezTo>
                  <a:pt x="1140" y="405"/>
                  <a:pt x="1140" y="405"/>
                  <a:pt x="1140" y="405"/>
                </a:cubicBezTo>
                <a:cubicBezTo>
                  <a:pt x="1100" y="405"/>
                  <a:pt x="1100" y="405"/>
                  <a:pt x="1100" y="405"/>
                </a:cubicBezTo>
                <a:lnTo>
                  <a:pt x="1100" y="364"/>
                </a:lnTo>
                <a:close/>
                <a:moveTo>
                  <a:pt x="1100" y="435"/>
                </a:moveTo>
                <a:cubicBezTo>
                  <a:pt x="1140" y="435"/>
                  <a:pt x="1140" y="435"/>
                  <a:pt x="1140" y="435"/>
                </a:cubicBezTo>
                <a:cubicBezTo>
                  <a:pt x="1140" y="476"/>
                  <a:pt x="1140" y="476"/>
                  <a:pt x="1140" y="476"/>
                </a:cubicBezTo>
                <a:cubicBezTo>
                  <a:pt x="1100" y="476"/>
                  <a:pt x="1100" y="476"/>
                  <a:pt x="1100" y="476"/>
                </a:cubicBezTo>
                <a:lnTo>
                  <a:pt x="1100" y="435"/>
                </a:lnTo>
                <a:close/>
                <a:moveTo>
                  <a:pt x="1100" y="503"/>
                </a:moveTo>
                <a:cubicBezTo>
                  <a:pt x="1140" y="503"/>
                  <a:pt x="1140" y="503"/>
                  <a:pt x="1140" y="503"/>
                </a:cubicBezTo>
                <a:cubicBezTo>
                  <a:pt x="1140" y="544"/>
                  <a:pt x="1140" y="544"/>
                  <a:pt x="1140" y="544"/>
                </a:cubicBezTo>
                <a:cubicBezTo>
                  <a:pt x="1100" y="544"/>
                  <a:pt x="1100" y="544"/>
                  <a:pt x="1100" y="544"/>
                </a:cubicBezTo>
                <a:lnTo>
                  <a:pt x="1100" y="503"/>
                </a:lnTo>
                <a:close/>
                <a:moveTo>
                  <a:pt x="1025" y="364"/>
                </a:moveTo>
                <a:cubicBezTo>
                  <a:pt x="1066" y="364"/>
                  <a:pt x="1066" y="364"/>
                  <a:pt x="1066" y="364"/>
                </a:cubicBezTo>
                <a:cubicBezTo>
                  <a:pt x="1066" y="405"/>
                  <a:pt x="1066" y="405"/>
                  <a:pt x="1066" y="405"/>
                </a:cubicBezTo>
                <a:cubicBezTo>
                  <a:pt x="1025" y="405"/>
                  <a:pt x="1025" y="405"/>
                  <a:pt x="1025" y="405"/>
                </a:cubicBezTo>
                <a:lnTo>
                  <a:pt x="1025" y="364"/>
                </a:lnTo>
                <a:close/>
                <a:moveTo>
                  <a:pt x="1025" y="435"/>
                </a:moveTo>
                <a:cubicBezTo>
                  <a:pt x="1066" y="435"/>
                  <a:pt x="1066" y="435"/>
                  <a:pt x="1066" y="435"/>
                </a:cubicBezTo>
                <a:cubicBezTo>
                  <a:pt x="1066" y="476"/>
                  <a:pt x="1066" y="476"/>
                  <a:pt x="1066" y="476"/>
                </a:cubicBezTo>
                <a:cubicBezTo>
                  <a:pt x="1025" y="476"/>
                  <a:pt x="1025" y="476"/>
                  <a:pt x="1025" y="476"/>
                </a:cubicBezTo>
                <a:lnTo>
                  <a:pt x="1025" y="435"/>
                </a:lnTo>
                <a:close/>
                <a:moveTo>
                  <a:pt x="1025" y="503"/>
                </a:moveTo>
                <a:cubicBezTo>
                  <a:pt x="1066" y="503"/>
                  <a:pt x="1066" y="503"/>
                  <a:pt x="1066" y="503"/>
                </a:cubicBezTo>
                <a:cubicBezTo>
                  <a:pt x="1066" y="544"/>
                  <a:pt x="1066" y="544"/>
                  <a:pt x="1066" y="544"/>
                </a:cubicBezTo>
                <a:cubicBezTo>
                  <a:pt x="1025" y="544"/>
                  <a:pt x="1025" y="544"/>
                  <a:pt x="1025" y="544"/>
                </a:cubicBezTo>
                <a:lnTo>
                  <a:pt x="1025" y="503"/>
                </a:lnTo>
                <a:close/>
                <a:moveTo>
                  <a:pt x="951" y="364"/>
                </a:moveTo>
                <a:cubicBezTo>
                  <a:pt x="992" y="364"/>
                  <a:pt x="992" y="364"/>
                  <a:pt x="992" y="364"/>
                </a:cubicBezTo>
                <a:cubicBezTo>
                  <a:pt x="992" y="405"/>
                  <a:pt x="992" y="405"/>
                  <a:pt x="992" y="405"/>
                </a:cubicBezTo>
                <a:cubicBezTo>
                  <a:pt x="951" y="405"/>
                  <a:pt x="951" y="405"/>
                  <a:pt x="951" y="405"/>
                </a:cubicBezTo>
                <a:lnTo>
                  <a:pt x="951" y="364"/>
                </a:lnTo>
                <a:close/>
                <a:moveTo>
                  <a:pt x="951" y="435"/>
                </a:moveTo>
                <a:cubicBezTo>
                  <a:pt x="992" y="435"/>
                  <a:pt x="992" y="435"/>
                  <a:pt x="992" y="435"/>
                </a:cubicBezTo>
                <a:cubicBezTo>
                  <a:pt x="992" y="476"/>
                  <a:pt x="992" y="476"/>
                  <a:pt x="992" y="476"/>
                </a:cubicBezTo>
                <a:cubicBezTo>
                  <a:pt x="951" y="476"/>
                  <a:pt x="951" y="476"/>
                  <a:pt x="951" y="476"/>
                </a:cubicBezTo>
                <a:lnTo>
                  <a:pt x="951" y="435"/>
                </a:lnTo>
                <a:close/>
                <a:moveTo>
                  <a:pt x="951" y="503"/>
                </a:moveTo>
                <a:cubicBezTo>
                  <a:pt x="992" y="503"/>
                  <a:pt x="992" y="503"/>
                  <a:pt x="992" y="503"/>
                </a:cubicBezTo>
                <a:cubicBezTo>
                  <a:pt x="992" y="544"/>
                  <a:pt x="992" y="544"/>
                  <a:pt x="992" y="544"/>
                </a:cubicBezTo>
                <a:cubicBezTo>
                  <a:pt x="951" y="544"/>
                  <a:pt x="951" y="544"/>
                  <a:pt x="951" y="544"/>
                </a:cubicBezTo>
                <a:lnTo>
                  <a:pt x="951" y="503"/>
                </a:lnTo>
                <a:close/>
                <a:moveTo>
                  <a:pt x="877" y="364"/>
                </a:moveTo>
                <a:cubicBezTo>
                  <a:pt x="917" y="364"/>
                  <a:pt x="917" y="364"/>
                  <a:pt x="917" y="364"/>
                </a:cubicBezTo>
                <a:cubicBezTo>
                  <a:pt x="917" y="405"/>
                  <a:pt x="917" y="405"/>
                  <a:pt x="917" y="405"/>
                </a:cubicBezTo>
                <a:cubicBezTo>
                  <a:pt x="877" y="405"/>
                  <a:pt x="877" y="405"/>
                  <a:pt x="877" y="405"/>
                </a:cubicBezTo>
                <a:lnTo>
                  <a:pt x="877" y="364"/>
                </a:lnTo>
                <a:close/>
                <a:moveTo>
                  <a:pt x="877" y="435"/>
                </a:moveTo>
                <a:cubicBezTo>
                  <a:pt x="917" y="435"/>
                  <a:pt x="917" y="435"/>
                  <a:pt x="917" y="435"/>
                </a:cubicBezTo>
                <a:cubicBezTo>
                  <a:pt x="917" y="476"/>
                  <a:pt x="917" y="476"/>
                  <a:pt x="917" y="476"/>
                </a:cubicBezTo>
                <a:cubicBezTo>
                  <a:pt x="877" y="476"/>
                  <a:pt x="877" y="476"/>
                  <a:pt x="877" y="476"/>
                </a:cubicBezTo>
                <a:lnTo>
                  <a:pt x="877" y="435"/>
                </a:lnTo>
                <a:close/>
                <a:moveTo>
                  <a:pt x="877" y="503"/>
                </a:moveTo>
                <a:cubicBezTo>
                  <a:pt x="917" y="503"/>
                  <a:pt x="917" y="503"/>
                  <a:pt x="917" y="503"/>
                </a:cubicBezTo>
                <a:cubicBezTo>
                  <a:pt x="917" y="544"/>
                  <a:pt x="917" y="544"/>
                  <a:pt x="917" y="544"/>
                </a:cubicBezTo>
                <a:cubicBezTo>
                  <a:pt x="877" y="544"/>
                  <a:pt x="877" y="544"/>
                  <a:pt x="877" y="544"/>
                </a:cubicBezTo>
                <a:lnTo>
                  <a:pt x="877" y="503"/>
                </a:lnTo>
                <a:close/>
                <a:moveTo>
                  <a:pt x="802" y="364"/>
                </a:moveTo>
                <a:cubicBezTo>
                  <a:pt x="842" y="364"/>
                  <a:pt x="842" y="364"/>
                  <a:pt x="842" y="364"/>
                </a:cubicBezTo>
                <a:cubicBezTo>
                  <a:pt x="842" y="405"/>
                  <a:pt x="842" y="405"/>
                  <a:pt x="842" y="405"/>
                </a:cubicBezTo>
                <a:cubicBezTo>
                  <a:pt x="802" y="405"/>
                  <a:pt x="802" y="405"/>
                  <a:pt x="802" y="405"/>
                </a:cubicBezTo>
                <a:lnTo>
                  <a:pt x="802" y="364"/>
                </a:lnTo>
                <a:close/>
                <a:moveTo>
                  <a:pt x="802" y="435"/>
                </a:moveTo>
                <a:cubicBezTo>
                  <a:pt x="842" y="435"/>
                  <a:pt x="842" y="435"/>
                  <a:pt x="842" y="435"/>
                </a:cubicBezTo>
                <a:cubicBezTo>
                  <a:pt x="842" y="476"/>
                  <a:pt x="842" y="476"/>
                  <a:pt x="842" y="476"/>
                </a:cubicBezTo>
                <a:cubicBezTo>
                  <a:pt x="802" y="476"/>
                  <a:pt x="802" y="476"/>
                  <a:pt x="802" y="476"/>
                </a:cubicBezTo>
                <a:lnTo>
                  <a:pt x="802" y="435"/>
                </a:lnTo>
                <a:close/>
                <a:moveTo>
                  <a:pt x="802" y="503"/>
                </a:moveTo>
                <a:cubicBezTo>
                  <a:pt x="842" y="503"/>
                  <a:pt x="842" y="503"/>
                  <a:pt x="842" y="503"/>
                </a:cubicBezTo>
                <a:cubicBezTo>
                  <a:pt x="842" y="544"/>
                  <a:pt x="842" y="544"/>
                  <a:pt x="842" y="544"/>
                </a:cubicBezTo>
                <a:cubicBezTo>
                  <a:pt x="802" y="544"/>
                  <a:pt x="802" y="544"/>
                  <a:pt x="802" y="544"/>
                </a:cubicBezTo>
                <a:lnTo>
                  <a:pt x="802" y="503"/>
                </a:lnTo>
                <a:close/>
                <a:moveTo>
                  <a:pt x="727" y="364"/>
                </a:moveTo>
                <a:cubicBezTo>
                  <a:pt x="768" y="364"/>
                  <a:pt x="768" y="364"/>
                  <a:pt x="768" y="364"/>
                </a:cubicBezTo>
                <a:cubicBezTo>
                  <a:pt x="768" y="405"/>
                  <a:pt x="768" y="405"/>
                  <a:pt x="768" y="405"/>
                </a:cubicBezTo>
                <a:cubicBezTo>
                  <a:pt x="727" y="405"/>
                  <a:pt x="727" y="405"/>
                  <a:pt x="727" y="405"/>
                </a:cubicBezTo>
                <a:lnTo>
                  <a:pt x="727" y="364"/>
                </a:lnTo>
                <a:close/>
                <a:moveTo>
                  <a:pt x="727" y="435"/>
                </a:moveTo>
                <a:cubicBezTo>
                  <a:pt x="768" y="435"/>
                  <a:pt x="768" y="435"/>
                  <a:pt x="768" y="435"/>
                </a:cubicBezTo>
                <a:cubicBezTo>
                  <a:pt x="768" y="476"/>
                  <a:pt x="768" y="476"/>
                  <a:pt x="768" y="476"/>
                </a:cubicBezTo>
                <a:cubicBezTo>
                  <a:pt x="727" y="476"/>
                  <a:pt x="727" y="476"/>
                  <a:pt x="727" y="476"/>
                </a:cubicBezTo>
                <a:lnTo>
                  <a:pt x="727" y="435"/>
                </a:lnTo>
                <a:close/>
                <a:moveTo>
                  <a:pt x="727" y="503"/>
                </a:moveTo>
                <a:cubicBezTo>
                  <a:pt x="768" y="503"/>
                  <a:pt x="768" y="503"/>
                  <a:pt x="768" y="503"/>
                </a:cubicBezTo>
                <a:cubicBezTo>
                  <a:pt x="768" y="544"/>
                  <a:pt x="768" y="544"/>
                  <a:pt x="768" y="544"/>
                </a:cubicBezTo>
                <a:cubicBezTo>
                  <a:pt x="727" y="544"/>
                  <a:pt x="727" y="544"/>
                  <a:pt x="727" y="544"/>
                </a:cubicBezTo>
                <a:lnTo>
                  <a:pt x="727" y="503"/>
                </a:lnTo>
                <a:close/>
                <a:moveTo>
                  <a:pt x="653" y="364"/>
                </a:moveTo>
                <a:cubicBezTo>
                  <a:pt x="693" y="364"/>
                  <a:pt x="693" y="364"/>
                  <a:pt x="693" y="364"/>
                </a:cubicBezTo>
                <a:cubicBezTo>
                  <a:pt x="693" y="405"/>
                  <a:pt x="693" y="405"/>
                  <a:pt x="693" y="405"/>
                </a:cubicBezTo>
                <a:cubicBezTo>
                  <a:pt x="653" y="405"/>
                  <a:pt x="653" y="405"/>
                  <a:pt x="653" y="405"/>
                </a:cubicBezTo>
                <a:lnTo>
                  <a:pt x="653" y="364"/>
                </a:lnTo>
                <a:close/>
                <a:moveTo>
                  <a:pt x="653" y="435"/>
                </a:moveTo>
                <a:cubicBezTo>
                  <a:pt x="693" y="435"/>
                  <a:pt x="693" y="435"/>
                  <a:pt x="693" y="435"/>
                </a:cubicBezTo>
                <a:cubicBezTo>
                  <a:pt x="693" y="476"/>
                  <a:pt x="693" y="476"/>
                  <a:pt x="693" y="476"/>
                </a:cubicBezTo>
                <a:cubicBezTo>
                  <a:pt x="653" y="476"/>
                  <a:pt x="653" y="476"/>
                  <a:pt x="653" y="476"/>
                </a:cubicBezTo>
                <a:lnTo>
                  <a:pt x="653" y="435"/>
                </a:lnTo>
                <a:close/>
                <a:moveTo>
                  <a:pt x="653" y="503"/>
                </a:moveTo>
                <a:cubicBezTo>
                  <a:pt x="693" y="503"/>
                  <a:pt x="693" y="503"/>
                  <a:pt x="693" y="503"/>
                </a:cubicBezTo>
                <a:cubicBezTo>
                  <a:pt x="693" y="544"/>
                  <a:pt x="693" y="544"/>
                  <a:pt x="693" y="544"/>
                </a:cubicBezTo>
                <a:cubicBezTo>
                  <a:pt x="653" y="544"/>
                  <a:pt x="653" y="544"/>
                  <a:pt x="653" y="544"/>
                </a:cubicBezTo>
                <a:lnTo>
                  <a:pt x="653" y="503"/>
                </a:lnTo>
                <a:close/>
                <a:moveTo>
                  <a:pt x="655" y="282"/>
                </a:moveTo>
                <a:cubicBezTo>
                  <a:pt x="1538" y="282"/>
                  <a:pt x="1538" y="282"/>
                  <a:pt x="1538" y="282"/>
                </a:cubicBezTo>
                <a:cubicBezTo>
                  <a:pt x="1574" y="282"/>
                  <a:pt x="1603" y="254"/>
                  <a:pt x="1603" y="218"/>
                </a:cubicBezTo>
                <a:cubicBezTo>
                  <a:pt x="1603" y="65"/>
                  <a:pt x="1603" y="65"/>
                  <a:pt x="1603" y="65"/>
                </a:cubicBezTo>
                <a:cubicBezTo>
                  <a:pt x="1603" y="29"/>
                  <a:pt x="1574" y="0"/>
                  <a:pt x="1538" y="0"/>
                </a:cubicBezTo>
                <a:cubicBezTo>
                  <a:pt x="655" y="0"/>
                  <a:pt x="655" y="0"/>
                  <a:pt x="655" y="0"/>
                </a:cubicBezTo>
                <a:cubicBezTo>
                  <a:pt x="619" y="0"/>
                  <a:pt x="590" y="29"/>
                  <a:pt x="590" y="65"/>
                </a:cubicBezTo>
                <a:cubicBezTo>
                  <a:pt x="590" y="218"/>
                  <a:pt x="590" y="218"/>
                  <a:pt x="590" y="218"/>
                </a:cubicBezTo>
                <a:cubicBezTo>
                  <a:pt x="590" y="254"/>
                  <a:pt x="619" y="282"/>
                  <a:pt x="655" y="282"/>
                </a:cubicBezTo>
                <a:close/>
                <a:moveTo>
                  <a:pt x="1464" y="90"/>
                </a:moveTo>
                <a:cubicBezTo>
                  <a:pt x="1492" y="90"/>
                  <a:pt x="1515" y="113"/>
                  <a:pt x="1515" y="141"/>
                </a:cubicBezTo>
                <a:cubicBezTo>
                  <a:pt x="1515" y="170"/>
                  <a:pt x="1492" y="192"/>
                  <a:pt x="1464" y="192"/>
                </a:cubicBezTo>
                <a:cubicBezTo>
                  <a:pt x="1436" y="192"/>
                  <a:pt x="1413" y="170"/>
                  <a:pt x="1413" y="141"/>
                </a:cubicBezTo>
                <a:cubicBezTo>
                  <a:pt x="1413" y="113"/>
                  <a:pt x="1436" y="90"/>
                  <a:pt x="1464" y="90"/>
                </a:cubicBezTo>
                <a:close/>
                <a:moveTo>
                  <a:pt x="1100" y="52"/>
                </a:moveTo>
                <a:cubicBezTo>
                  <a:pt x="1140" y="52"/>
                  <a:pt x="1140" y="52"/>
                  <a:pt x="1140" y="52"/>
                </a:cubicBezTo>
                <a:cubicBezTo>
                  <a:pt x="1140" y="92"/>
                  <a:pt x="1140" y="92"/>
                  <a:pt x="1140" y="92"/>
                </a:cubicBezTo>
                <a:cubicBezTo>
                  <a:pt x="1100" y="92"/>
                  <a:pt x="1100" y="92"/>
                  <a:pt x="1100" y="92"/>
                </a:cubicBezTo>
                <a:lnTo>
                  <a:pt x="1100" y="52"/>
                </a:lnTo>
                <a:close/>
                <a:moveTo>
                  <a:pt x="1100" y="123"/>
                </a:moveTo>
                <a:cubicBezTo>
                  <a:pt x="1140" y="123"/>
                  <a:pt x="1140" y="123"/>
                  <a:pt x="1140" y="123"/>
                </a:cubicBezTo>
                <a:cubicBezTo>
                  <a:pt x="1140" y="163"/>
                  <a:pt x="1140" y="163"/>
                  <a:pt x="1140" y="163"/>
                </a:cubicBezTo>
                <a:cubicBezTo>
                  <a:pt x="1100" y="163"/>
                  <a:pt x="1100" y="163"/>
                  <a:pt x="1100" y="163"/>
                </a:cubicBezTo>
                <a:lnTo>
                  <a:pt x="1100" y="123"/>
                </a:lnTo>
                <a:close/>
                <a:moveTo>
                  <a:pt x="1100" y="191"/>
                </a:moveTo>
                <a:cubicBezTo>
                  <a:pt x="1140" y="191"/>
                  <a:pt x="1140" y="191"/>
                  <a:pt x="1140" y="191"/>
                </a:cubicBezTo>
                <a:cubicBezTo>
                  <a:pt x="1140" y="231"/>
                  <a:pt x="1140" y="231"/>
                  <a:pt x="1140" y="231"/>
                </a:cubicBezTo>
                <a:cubicBezTo>
                  <a:pt x="1100" y="231"/>
                  <a:pt x="1100" y="231"/>
                  <a:pt x="1100" y="231"/>
                </a:cubicBezTo>
                <a:lnTo>
                  <a:pt x="1100" y="191"/>
                </a:lnTo>
                <a:close/>
                <a:moveTo>
                  <a:pt x="1025" y="52"/>
                </a:moveTo>
                <a:cubicBezTo>
                  <a:pt x="1066" y="52"/>
                  <a:pt x="1066" y="52"/>
                  <a:pt x="1066" y="52"/>
                </a:cubicBezTo>
                <a:cubicBezTo>
                  <a:pt x="1066" y="92"/>
                  <a:pt x="1066" y="92"/>
                  <a:pt x="1066" y="92"/>
                </a:cubicBezTo>
                <a:cubicBezTo>
                  <a:pt x="1025" y="92"/>
                  <a:pt x="1025" y="92"/>
                  <a:pt x="1025" y="92"/>
                </a:cubicBezTo>
                <a:lnTo>
                  <a:pt x="1025" y="52"/>
                </a:lnTo>
                <a:close/>
                <a:moveTo>
                  <a:pt x="1025" y="123"/>
                </a:moveTo>
                <a:cubicBezTo>
                  <a:pt x="1066" y="123"/>
                  <a:pt x="1066" y="123"/>
                  <a:pt x="1066" y="123"/>
                </a:cubicBezTo>
                <a:cubicBezTo>
                  <a:pt x="1066" y="163"/>
                  <a:pt x="1066" y="163"/>
                  <a:pt x="1066" y="163"/>
                </a:cubicBezTo>
                <a:cubicBezTo>
                  <a:pt x="1025" y="163"/>
                  <a:pt x="1025" y="163"/>
                  <a:pt x="1025" y="163"/>
                </a:cubicBezTo>
                <a:lnTo>
                  <a:pt x="1025" y="123"/>
                </a:lnTo>
                <a:close/>
                <a:moveTo>
                  <a:pt x="1025" y="191"/>
                </a:moveTo>
                <a:cubicBezTo>
                  <a:pt x="1066" y="191"/>
                  <a:pt x="1066" y="191"/>
                  <a:pt x="1066" y="191"/>
                </a:cubicBezTo>
                <a:cubicBezTo>
                  <a:pt x="1066" y="231"/>
                  <a:pt x="1066" y="231"/>
                  <a:pt x="1066" y="231"/>
                </a:cubicBezTo>
                <a:cubicBezTo>
                  <a:pt x="1025" y="231"/>
                  <a:pt x="1025" y="231"/>
                  <a:pt x="1025" y="231"/>
                </a:cubicBezTo>
                <a:lnTo>
                  <a:pt x="1025" y="191"/>
                </a:lnTo>
                <a:close/>
                <a:moveTo>
                  <a:pt x="951" y="52"/>
                </a:moveTo>
                <a:cubicBezTo>
                  <a:pt x="992" y="52"/>
                  <a:pt x="992" y="52"/>
                  <a:pt x="992" y="52"/>
                </a:cubicBezTo>
                <a:cubicBezTo>
                  <a:pt x="992" y="92"/>
                  <a:pt x="992" y="92"/>
                  <a:pt x="992" y="92"/>
                </a:cubicBezTo>
                <a:cubicBezTo>
                  <a:pt x="951" y="92"/>
                  <a:pt x="951" y="92"/>
                  <a:pt x="951" y="92"/>
                </a:cubicBezTo>
                <a:lnTo>
                  <a:pt x="951" y="52"/>
                </a:lnTo>
                <a:close/>
                <a:moveTo>
                  <a:pt x="951" y="123"/>
                </a:moveTo>
                <a:cubicBezTo>
                  <a:pt x="992" y="123"/>
                  <a:pt x="992" y="123"/>
                  <a:pt x="992" y="123"/>
                </a:cubicBezTo>
                <a:cubicBezTo>
                  <a:pt x="992" y="163"/>
                  <a:pt x="992" y="163"/>
                  <a:pt x="992" y="163"/>
                </a:cubicBezTo>
                <a:cubicBezTo>
                  <a:pt x="951" y="163"/>
                  <a:pt x="951" y="163"/>
                  <a:pt x="951" y="163"/>
                </a:cubicBezTo>
                <a:lnTo>
                  <a:pt x="951" y="123"/>
                </a:lnTo>
                <a:close/>
                <a:moveTo>
                  <a:pt x="951" y="191"/>
                </a:moveTo>
                <a:cubicBezTo>
                  <a:pt x="992" y="191"/>
                  <a:pt x="992" y="191"/>
                  <a:pt x="992" y="191"/>
                </a:cubicBezTo>
                <a:cubicBezTo>
                  <a:pt x="992" y="231"/>
                  <a:pt x="992" y="231"/>
                  <a:pt x="992" y="231"/>
                </a:cubicBezTo>
                <a:cubicBezTo>
                  <a:pt x="951" y="231"/>
                  <a:pt x="951" y="231"/>
                  <a:pt x="951" y="231"/>
                </a:cubicBezTo>
                <a:lnTo>
                  <a:pt x="951" y="191"/>
                </a:lnTo>
                <a:close/>
                <a:moveTo>
                  <a:pt x="877" y="52"/>
                </a:moveTo>
                <a:cubicBezTo>
                  <a:pt x="917" y="52"/>
                  <a:pt x="917" y="52"/>
                  <a:pt x="917" y="52"/>
                </a:cubicBezTo>
                <a:cubicBezTo>
                  <a:pt x="917" y="92"/>
                  <a:pt x="917" y="92"/>
                  <a:pt x="917" y="92"/>
                </a:cubicBezTo>
                <a:cubicBezTo>
                  <a:pt x="877" y="92"/>
                  <a:pt x="877" y="92"/>
                  <a:pt x="877" y="92"/>
                </a:cubicBezTo>
                <a:lnTo>
                  <a:pt x="877" y="52"/>
                </a:lnTo>
                <a:close/>
                <a:moveTo>
                  <a:pt x="877" y="123"/>
                </a:moveTo>
                <a:cubicBezTo>
                  <a:pt x="917" y="123"/>
                  <a:pt x="917" y="123"/>
                  <a:pt x="917" y="123"/>
                </a:cubicBezTo>
                <a:cubicBezTo>
                  <a:pt x="917" y="163"/>
                  <a:pt x="917" y="163"/>
                  <a:pt x="917" y="163"/>
                </a:cubicBezTo>
                <a:cubicBezTo>
                  <a:pt x="877" y="163"/>
                  <a:pt x="877" y="163"/>
                  <a:pt x="877" y="163"/>
                </a:cubicBezTo>
                <a:lnTo>
                  <a:pt x="877" y="123"/>
                </a:lnTo>
                <a:close/>
                <a:moveTo>
                  <a:pt x="877" y="191"/>
                </a:moveTo>
                <a:cubicBezTo>
                  <a:pt x="917" y="191"/>
                  <a:pt x="917" y="191"/>
                  <a:pt x="917" y="191"/>
                </a:cubicBezTo>
                <a:cubicBezTo>
                  <a:pt x="917" y="231"/>
                  <a:pt x="917" y="231"/>
                  <a:pt x="917" y="231"/>
                </a:cubicBezTo>
                <a:cubicBezTo>
                  <a:pt x="877" y="231"/>
                  <a:pt x="877" y="231"/>
                  <a:pt x="877" y="231"/>
                </a:cubicBezTo>
                <a:lnTo>
                  <a:pt x="877" y="191"/>
                </a:lnTo>
                <a:close/>
                <a:moveTo>
                  <a:pt x="802" y="52"/>
                </a:moveTo>
                <a:cubicBezTo>
                  <a:pt x="842" y="52"/>
                  <a:pt x="842" y="52"/>
                  <a:pt x="842" y="52"/>
                </a:cubicBezTo>
                <a:cubicBezTo>
                  <a:pt x="842" y="92"/>
                  <a:pt x="842" y="92"/>
                  <a:pt x="842" y="92"/>
                </a:cubicBezTo>
                <a:cubicBezTo>
                  <a:pt x="802" y="92"/>
                  <a:pt x="802" y="92"/>
                  <a:pt x="802" y="92"/>
                </a:cubicBezTo>
                <a:lnTo>
                  <a:pt x="802" y="52"/>
                </a:lnTo>
                <a:close/>
                <a:moveTo>
                  <a:pt x="802" y="123"/>
                </a:moveTo>
                <a:cubicBezTo>
                  <a:pt x="842" y="123"/>
                  <a:pt x="842" y="123"/>
                  <a:pt x="842" y="123"/>
                </a:cubicBezTo>
                <a:cubicBezTo>
                  <a:pt x="842" y="163"/>
                  <a:pt x="842" y="163"/>
                  <a:pt x="842" y="163"/>
                </a:cubicBezTo>
                <a:cubicBezTo>
                  <a:pt x="802" y="163"/>
                  <a:pt x="802" y="163"/>
                  <a:pt x="802" y="163"/>
                </a:cubicBezTo>
                <a:lnTo>
                  <a:pt x="802" y="123"/>
                </a:lnTo>
                <a:close/>
                <a:moveTo>
                  <a:pt x="802" y="191"/>
                </a:moveTo>
                <a:cubicBezTo>
                  <a:pt x="842" y="191"/>
                  <a:pt x="842" y="191"/>
                  <a:pt x="842" y="191"/>
                </a:cubicBezTo>
                <a:cubicBezTo>
                  <a:pt x="842" y="231"/>
                  <a:pt x="842" y="231"/>
                  <a:pt x="842" y="231"/>
                </a:cubicBezTo>
                <a:cubicBezTo>
                  <a:pt x="802" y="231"/>
                  <a:pt x="802" y="231"/>
                  <a:pt x="802" y="231"/>
                </a:cubicBezTo>
                <a:lnTo>
                  <a:pt x="802" y="191"/>
                </a:lnTo>
                <a:close/>
                <a:moveTo>
                  <a:pt x="727" y="52"/>
                </a:moveTo>
                <a:cubicBezTo>
                  <a:pt x="768" y="52"/>
                  <a:pt x="768" y="52"/>
                  <a:pt x="768" y="52"/>
                </a:cubicBezTo>
                <a:cubicBezTo>
                  <a:pt x="768" y="92"/>
                  <a:pt x="768" y="92"/>
                  <a:pt x="768" y="92"/>
                </a:cubicBezTo>
                <a:cubicBezTo>
                  <a:pt x="727" y="92"/>
                  <a:pt x="727" y="92"/>
                  <a:pt x="727" y="92"/>
                </a:cubicBezTo>
                <a:lnTo>
                  <a:pt x="727" y="52"/>
                </a:lnTo>
                <a:close/>
                <a:moveTo>
                  <a:pt x="727" y="123"/>
                </a:moveTo>
                <a:cubicBezTo>
                  <a:pt x="768" y="123"/>
                  <a:pt x="768" y="123"/>
                  <a:pt x="768" y="123"/>
                </a:cubicBezTo>
                <a:cubicBezTo>
                  <a:pt x="768" y="163"/>
                  <a:pt x="768" y="163"/>
                  <a:pt x="768" y="163"/>
                </a:cubicBezTo>
                <a:cubicBezTo>
                  <a:pt x="727" y="163"/>
                  <a:pt x="727" y="163"/>
                  <a:pt x="727" y="163"/>
                </a:cubicBezTo>
                <a:lnTo>
                  <a:pt x="727" y="123"/>
                </a:lnTo>
                <a:close/>
                <a:moveTo>
                  <a:pt x="727" y="191"/>
                </a:moveTo>
                <a:cubicBezTo>
                  <a:pt x="768" y="191"/>
                  <a:pt x="768" y="191"/>
                  <a:pt x="768" y="191"/>
                </a:cubicBezTo>
                <a:cubicBezTo>
                  <a:pt x="768" y="231"/>
                  <a:pt x="768" y="231"/>
                  <a:pt x="768" y="231"/>
                </a:cubicBezTo>
                <a:cubicBezTo>
                  <a:pt x="727" y="231"/>
                  <a:pt x="727" y="231"/>
                  <a:pt x="727" y="231"/>
                </a:cubicBezTo>
                <a:lnTo>
                  <a:pt x="727" y="191"/>
                </a:lnTo>
                <a:close/>
                <a:moveTo>
                  <a:pt x="653" y="52"/>
                </a:moveTo>
                <a:cubicBezTo>
                  <a:pt x="693" y="52"/>
                  <a:pt x="693" y="52"/>
                  <a:pt x="693" y="52"/>
                </a:cubicBezTo>
                <a:cubicBezTo>
                  <a:pt x="693" y="92"/>
                  <a:pt x="693" y="92"/>
                  <a:pt x="693" y="92"/>
                </a:cubicBezTo>
                <a:cubicBezTo>
                  <a:pt x="653" y="92"/>
                  <a:pt x="653" y="92"/>
                  <a:pt x="653" y="92"/>
                </a:cubicBezTo>
                <a:lnTo>
                  <a:pt x="653" y="52"/>
                </a:lnTo>
                <a:close/>
                <a:moveTo>
                  <a:pt x="653" y="123"/>
                </a:moveTo>
                <a:cubicBezTo>
                  <a:pt x="693" y="123"/>
                  <a:pt x="693" y="123"/>
                  <a:pt x="693" y="123"/>
                </a:cubicBezTo>
                <a:cubicBezTo>
                  <a:pt x="693" y="163"/>
                  <a:pt x="693" y="163"/>
                  <a:pt x="693" y="163"/>
                </a:cubicBezTo>
                <a:cubicBezTo>
                  <a:pt x="653" y="163"/>
                  <a:pt x="653" y="163"/>
                  <a:pt x="653" y="163"/>
                </a:cubicBezTo>
                <a:lnTo>
                  <a:pt x="653" y="123"/>
                </a:lnTo>
                <a:close/>
                <a:moveTo>
                  <a:pt x="653" y="191"/>
                </a:moveTo>
                <a:cubicBezTo>
                  <a:pt x="693" y="191"/>
                  <a:pt x="693" y="191"/>
                  <a:pt x="693" y="191"/>
                </a:cubicBezTo>
                <a:cubicBezTo>
                  <a:pt x="693" y="231"/>
                  <a:pt x="693" y="231"/>
                  <a:pt x="693" y="231"/>
                </a:cubicBezTo>
                <a:cubicBezTo>
                  <a:pt x="653" y="231"/>
                  <a:pt x="653" y="231"/>
                  <a:pt x="653" y="231"/>
                </a:cubicBezTo>
                <a:lnTo>
                  <a:pt x="653" y="191"/>
                </a:lnTo>
                <a:close/>
                <a:moveTo>
                  <a:pt x="1345" y="2036"/>
                </a:moveTo>
                <a:cubicBezTo>
                  <a:pt x="1339" y="2029"/>
                  <a:pt x="1325" y="2023"/>
                  <a:pt x="1315" y="2023"/>
                </a:cubicBezTo>
                <a:cubicBezTo>
                  <a:pt x="878" y="2023"/>
                  <a:pt x="878" y="2023"/>
                  <a:pt x="878" y="2023"/>
                </a:cubicBezTo>
                <a:cubicBezTo>
                  <a:pt x="868" y="2023"/>
                  <a:pt x="855" y="2029"/>
                  <a:pt x="848" y="2036"/>
                </a:cubicBezTo>
                <a:cubicBezTo>
                  <a:pt x="761" y="2138"/>
                  <a:pt x="761" y="2138"/>
                  <a:pt x="761" y="2138"/>
                </a:cubicBezTo>
                <a:cubicBezTo>
                  <a:pt x="755" y="2146"/>
                  <a:pt x="749" y="2160"/>
                  <a:pt x="749" y="2170"/>
                </a:cubicBezTo>
                <a:cubicBezTo>
                  <a:pt x="749" y="2179"/>
                  <a:pt x="749" y="2179"/>
                  <a:pt x="749" y="2179"/>
                </a:cubicBezTo>
                <a:cubicBezTo>
                  <a:pt x="749" y="2189"/>
                  <a:pt x="757" y="2197"/>
                  <a:pt x="767" y="2197"/>
                </a:cubicBezTo>
                <a:cubicBezTo>
                  <a:pt x="1426" y="2197"/>
                  <a:pt x="1426" y="2197"/>
                  <a:pt x="1426" y="2197"/>
                </a:cubicBezTo>
                <a:cubicBezTo>
                  <a:pt x="1436" y="2197"/>
                  <a:pt x="1444" y="2189"/>
                  <a:pt x="1444" y="2179"/>
                </a:cubicBezTo>
                <a:cubicBezTo>
                  <a:pt x="1444" y="2170"/>
                  <a:pt x="1444" y="2170"/>
                  <a:pt x="1444" y="2170"/>
                </a:cubicBezTo>
                <a:cubicBezTo>
                  <a:pt x="1444" y="2160"/>
                  <a:pt x="1439" y="2146"/>
                  <a:pt x="1432" y="2138"/>
                </a:cubicBezTo>
                <a:lnTo>
                  <a:pt x="1345" y="2036"/>
                </a:lnTo>
                <a:close/>
                <a:moveTo>
                  <a:pt x="2182" y="1590"/>
                </a:moveTo>
                <a:cubicBezTo>
                  <a:pt x="2095" y="1488"/>
                  <a:pt x="2095" y="1488"/>
                  <a:pt x="2095" y="1488"/>
                </a:cubicBezTo>
                <a:cubicBezTo>
                  <a:pt x="2088" y="1480"/>
                  <a:pt x="2075" y="1474"/>
                  <a:pt x="2065" y="1474"/>
                </a:cubicBezTo>
                <a:cubicBezTo>
                  <a:pt x="1627" y="1474"/>
                  <a:pt x="1627" y="1474"/>
                  <a:pt x="1627" y="1474"/>
                </a:cubicBezTo>
                <a:cubicBezTo>
                  <a:pt x="1617" y="1474"/>
                  <a:pt x="1604" y="1480"/>
                  <a:pt x="1597" y="1488"/>
                </a:cubicBezTo>
                <a:cubicBezTo>
                  <a:pt x="1510" y="1590"/>
                  <a:pt x="1510" y="1590"/>
                  <a:pt x="1510" y="1590"/>
                </a:cubicBezTo>
                <a:cubicBezTo>
                  <a:pt x="1504" y="1598"/>
                  <a:pt x="1499" y="1612"/>
                  <a:pt x="1499" y="1622"/>
                </a:cubicBezTo>
                <a:cubicBezTo>
                  <a:pt x="1499" y="1630"/>
                  <a:pt x="1499" y="1630"/>
                  <a:pt x="1499" y="1630"/>
                </a:cubicBezTo>
                <a:cubicBezTo>
                  <a:pt x="1499" y="1640"/>
                  <a:pt x="1507" y="1649"/>
                  <a:pt x="1517" y="1649"/>
                </a:cubicBezTo>
                <a:cubicBezTo>
                  <a:pt x="2175" y="1649"/>
                  <a:pt x="2175" y="1649"/>
                  <a:pt x="2175" y="1649"/>
                </a:cubicBezTo>
                <a:cubicBezTo>
                  <a:pt x="2185" y="1649"/>
                  <a:pt x="2193" y="1640"/>
                  <a:pt x="2193" y="1630"/>
                </a:cubicBezTo>
                <a:cubicBezTo>
                  <a:pt x="2193" y="1622"/>
                  <a:pt x="2193" y="1622"/>
                  <a:pt x="2193" y="1622"/>
                </a:cubicBezTo>
                <a:cubicBezTo>
                  <a:pt x="2193" y="1612"/>
                  <a:pt x="2188" y="1598"/>
                  <a:pt x="2182" y="1590"/>
                </a:cubicBezTo>
                <a:close/>
                <a:moveTo>
                  <a:pt x="176" y="1449"/>
                </a:moveTo>
                <a:cubicBezTo>
                  <a:pt x="519" y="1449"/>
                  <a:pt x="519" y="1449"/>
                  <a:pt x="519" y="1449"/>
                </a:cubicBezTo>
                <a:cubicBezTo>
                  <a:pt x="559" y="1449"/>
                  <a:pt x="591" y="1417"/>
                  <a:pt x="591" y="1377"/>
                </a:cubicBezTo>
                <a:cubicBezTo>
                  <a:pt x="591" y="1322"/>
                  <a:pt x="591" y="1322"/>
                  <a:pt x="591" y="1322"/>
                </a:cubicBezTo>
                <a:cubicBezTo>
                  <a:pt x="920" y="1322"/>
                  <a:pt x="920" y="1322"/>
                  <a:pt x="920" y="1322"/>
                </a:cubicBezTo>
                <a:cubicBezTo>
                  <a:pt x="936" y="1388"/>
                  <a:pt x="990" y="1440"/>
                  <a:pt x="1057" y="1455"/>
                </a:cubicBezTo>
                <a:cubicBezTo>
                  <a:pt x="1057" y="1617"/>
                  <a:pt x="1057" y="1617"/>
                  <a:pt x="1057" y="1617"/>
                </a:cubicBezTo>
                <a:cubicBezTo>
                  <a:pt x="925" y="1617"/>
                  <a:pt x="925" y="1617"/>
                  <a:pt x="925" y="1617"/>
                </a:cubicBezTo>
                <a:cubicBezTo>
                  <a:pt x="885" y="1617"/>
                  <a:pt x="853" y="1650"/>
                  <a:pt x="853" y="1690"/>
                </a:cubicBezTo>
                <a:cubicBezTo>
                  <a:pt x="853" y="1925"/>
                  <a:pt x="853" y="1925"/>
                  <a:pt x="853" y="1925"/>
                </a:cubicBezTo>
                <a:cubicBezTo>
                  <a:pt x="853" y="1965"/>
                  <a:pt x="885" y="1997"/>
                  <a:pt x="925" y="1997"/>
                </a:cubicBezTo>
                <a:cubicBezTo>
                  <a:pt x="1268" y="1997"/>
                  <a:pt x="1268" y="1997"/>
                  <a:pt x="1268" y="1997"/>
                </a:cubicBezTo>
                <a:cubicBezTo>
                  <a:pt x="1308" y="1997"/>
                  <a:pt x="1341" y="1965"/>
                  <a:pt x="1341" y="1925"/>
                </a:cubicBezTo>
                <a:cubicBezTo>
                  <a:pt x="1341" y="1690"/>
                  <a:pt x="1341" y="1690"/>
                  <a:pt x="1341" y="1690"/>
                </a:cubicBezTo>
                <a:cubicBezTo>
                  <a:pt x="1341" y="1650"/>
                  <a:pt x="1308" y="1617"/>
                  <a:pt x="1268" y="1617"/>
                </a:cubicBezTo>
                <a:cubicBezTo>
                  <a:pt x="1137" y="1617"/>
                  <a:pt x="1137" y="1617"/>
                  <a:pt x="1137" y="1617"/>
                </a:cubicBezTo>
                <a:cubicBezTo>
                  <a:pt x="1137" y="1455"/>
                  <a:pt x="1137" y="1455"/>
                  <a:pt x="1137" y="1455"/>
                </a:cubicBezTo>
                <a:cubicBezTo>
                  <a:pt x="1204" y="1440"/>
                  <a:pt x="1257" y="1388"/>
                  <a:pt x="1273" y="1322"/>
                </a:cubicBezTo>
                <a:cubicBezTo>
                  <a:pt x="1602" y="1322"/>
                  <a:pt x="1602" y="1322"/>
                  <a:pt x="1602" y="1322"/>
                </a:cubicBezTo>
                <a:cubicBezTo>
                  <a:pt x="1602" y="1377"/>
                  <a:pt x="1602" y="1377"/>
                  <a:pt x="1602" y="1377"/>
                </a:cubicBezTo>
                <a:cubicBezTo>
                  <a:pt x="1602" y="1417"/>
                  <a:pt x="1634" y="1449"/>
                  <a:pt x="1675" y="1449"/>
                </a:cubicBezTo>
                <a:cubicBezTo>
                  <a:pt x="2018" y="1449"/>
                  <a:pt x="2018" y="1449"/>
                  <a:pt x="2018" y="1449"/>
                </a:cubicBezTo>
                <a:cubicBezTo>
                  <a:pt x="2058" y="1449"/>
                  <a:pt x="2090" y="1417"/>
                  <a:pt x="2090" y="1377"/>
                </a:cubicBezTo>
                <a:cubicBezTo>
                  <a:pt x="2090" y="1142"/>
                  <a:pt x="2090" y="1142"/>
                  <a:pt x="2090" y="1142"/>
                </a:cubicBezTo>
                <a:cubicBezTo>
                  <a:pt x="2090" y="1102"/>
                  <a:pt x="2058" y="1069"/>
                  <a:pt x="2018" y="1069"/>
                </a:cubicBezTo>
                <a:cubicBezTo>
                  <a:pt x="1675" y="1069"/>
                  <a:pt x="1675" y="1069"/>
                  <a:pt x="1675" y="1069"/>
                </a:cubicBezTo>
                <a:cubicBezTo>
                  <a:pt x="1634" y="1069"/>
                  <a:pt x="1602" y="1102"/>
                  <a:pt x="1602" y="1142"/>
                </a:cubicBezTo>
                <a:cubicBezTo>
                  <a:pt x="1602" y="1242"/>
                  <a:pt x="1602" y="1242"/>
                  <a:pt x="1602" y="1242"/>
                </a:cubicBezTo>
                <a:cubicBezTo>
                  <a:pt x="1275" y="1242"/>
                  <a:pt x="1275" y="1242"/>
                  <a:pt x="1275" y="1242"/>
                </a:cubicBezTo>
                <a:cubicBezTo>
                  <a:pt x="1262" y="1176"/>
                  <a:pt x="1214" y="1122"/>
                  <a:pt x="1150" y="1103"/>
                </a:cubicBezTo>
                <a:cubicBezTo>
                  <a:pt x="1150" y="908"/>
                  <a:pt x="1150" y="908"/>
                  <a:pt x="1150" y="908"/>
                </a:cubicBezTo>
                <a:cubicBezTo>
                  <a:pt x="1538" y="908"/>
                  <a:pt x="1538" y="908"/>
                  <a:pt x="1538" y="908"/>
                </a:cubicBezTo>
                <a:cubicBezTo>
                  <a:pt x="1574" y="908"/>
                  <a:pt x="1603" y="879"/>
                  <a:pt x="1603" y="843"/>
                </a:cubicBezTo>
                <a:cubicBezTo>
                  <a:pt x="1603" y="690"/>
                  <a:pt x="1603" y="690"/>
                  <a:pt x="1603" y="690"/>
                </a:cubicBezTo>
                <a:cubicBezTo>
                  <a:pt x="1603" y="654"/>
                  <a:pt x="1574" y="625"/>
                  <a:pt x="1538" y="625"/>
                </a:cubicBezTo>
                <a:cubicBezTo>
                  <a:pt x="655" y="625"/>
                  <a:pt x="655" y="625"/>
                  <a:pt x="655" y="625"/>
                </a:cubicBezTo>
                <a:cubicBezTo>
                  <a:pt x="619" y="625"/>
                  <a:pt x="590" y="654"/>
                  <a:pt x="590" y="690"/>
                </a:cubicBezTo>
                <a:cubicBezTo>
                  <a:pt x="590" y="843"/>
                  <a:pt x="590" y="843"/>
                  <a:pt x="590" y="843"/>
                </a:cubicBezTo>
                <a:cubicBezTo>
                  <a:pt x="590" y="879"/>
                  <a:pt x="619" y="908"/>
                  <a:pt x="655" y="908"/>
                </a:cubicBezTo>
                <a:cubicBezTo>
                  <a:pt x="1043" y="908"/>
                  <a:pt x="1043" y="908"/>
                  <a:pt x="1043" y="908"/>
                </a:cubicBezTo>
                <a:cubicBezTo>
                  <a:pt x="1043" y="1103"/>
                  <a:pt x="1043" y="1103"/>
                  <a:pt x="1043" y="1103"/>
                </a:cubicBezTo>
                <a:cubicBezTo>
                  <a:pt x="980" y="1122"/>
                  <a:pt x="931" y="1176"/>
                  <a:pt x="918" y="1242"/>
                </a:cubicBezTo>
                <a:cubicBezTo>
                  <a:pt x="591" y="1242"/>
                  <a:pt x="591" y="1242"/>
                  <a:pt x="591" y="1242"/>
                </a:cubicBezTo>
                <a:cubicBezTo>
                  <a:pt x="591" y="1142"/>
                  <a:pt x="591" y="1142"/>
                  <a:pt x="591" y="1142"/>
                </a:cubicBezTo>
                <a:cubicBezTo>
                  <a:pt x="591" y="1102"/>
                  <a:pt x="559" y="1069"/>
                  <a:pt x="519" y="1069"/>
                </a:cubicBezTo>
                <a:cubicBezTo>
                  <a:pt x="176" y="1069"/>
                  <a:pt x="176" y="1069"/>
                  <a:pt x="176" y="1069"/>
                </a:cubicBezTo>
                <a:cubicBezTo>
                  <a:pt x="136" y="1069"/>
                  <a:pt x="103" y="1102"/>
                  <a:pt x="103" y="1142"/>
                </a:cubicBezTo>
                <a:cubicBezTo>
                  <a:pt x="103" y="1377"/>
                  <a:pt x="103" y="1377"/>
                  <a:pt x="103" y="1377"/>
                </a:cubicBezTo>
                <a:cubicBezTo>
                  <a:pt x="103" y="1417"/>
                  <a:pt x="136" y="1449"/>
                  <a:pt x="176" y="1449"/>
                </a:cubicBezTo>
                <a:close/>
                <a:moveTo>
                  <a:pt x="1644" y="1142"/>
                </a:moveTo>
                <a:cubicBezTo>
                  <a:pt x="1644" y="1125"/>
                  <a:pt x="1658" y="1111"/>
                  <a:pt x="1675" y="1111"/>
                </a:cubicBezTo>
                <a:cubicBezTo>
                  <a:pt x="2018" y="1111"/>
                  <a:pt x="2018" y="1111"/>
                  <a:pt x="2018" y="1111"/>
                </a:cubicBezTo>
                <a:cubicBezTo>
                  <a:pt x="2034" y="1111"/>
                  <a:pt x="2048" y="1125"/>
                  <a:pt x="2048" y="1142"/>
                </a:cubicBezTo>
                <a:cubicBezTo>
                  <a:pt x="2048" y="1377"/>
                  <a:pt x="2048" y="1377"/>
                  <a:pt x="2048" y="1377"/>
                </a:cubicBezTo>
                <a:cubicBezTo>
                  <a:pt x="2048" y="1393"/>
                  <a:pt x="2034" y="1407"/>
                  <a:pt x="2018" y="1407"/>
                </a:cubicBezTo>
                <a:cubicBezTo>
                  <a:pt x="1675" y="1407"/>
                  <a:pt x="1675" y="1407"/>
                  <a:pt x="1675" y="1407"/>
                </a:cubicBezTo>
                <a:cubicBezTo>
                  <a:pt x="1658" y="1407"/>
                  <a:pt x="1644" y="1393"/>
                  <a:pt x="1644" y="1377"/>
                </a:cubicBezTo>
                <a:lnTo>
                  <a:pt x="1644" y="1142"/>
                </a:lnTo>
                <a:close/>
                <a:moveTo>
                  <a:pt x="1464" y="715"/>
                </a:moveTo>
                <a:cubicBezTo>
                  <a:pt x="1492" y="715"/>
                  <a:pt x="1515" y="738"/>
                  <a:pt x="1515" y="766"/>
                </a:cubicBezTo>
                <a:cubicBezTo>
                  <a:pt x="1515" y="795"/>
                  <a:pt x="1492" y="818"/>
                  <a:pt x="1464" y="818"/>
                </a:cubicBezTo>
                <a:cubicBezTo>
                  <a:pt x="1436" y="818"/>
                  <a:pt x="1413" y="795"/>
                  <a:pt x="1413" y="766"/>
                </a:cubicBezTo>
                <a:cubicBezTo>
                  <a:pt x="1413" y="738"/>
                  <a:pt x="1436" y="715"/>
                  <a:pt x="1464" y="715"/>
                </a:cubicBezTo>
                <a:close/>
                <a:moveTo>
                  <a:pt x="1268" y="1660"/>
                </a:moveTo>
                <a:cubicBezTo>
                  <a:pt x="1285" y="1660"/>
                  <a:pt x="1298" y="1673"/>
                  <a:pt x="1298" y="1690"/>
                </a:cubicBezTo>
                <a:cubicBezTo>
                  <a:pt x="1298" y="1925"/>
                  <a:pt x="1298" y="1925"/>
                  <a:pt x="1298" y="1925"/>
                </a:cubicBezTo>
                <a:cubicBezTo>
                  <a:pt x="1298" y="1942"/>
                  <a:pt x="1285" y="1955"/>
                  <a:pt x="1268" y="1955"/>
                </a:cubicBezTo>
                <a:cubicBezTo>
                  <a:pt x="925" y="1955"/>
                  <a:pt x="925" y="1955"/>
                  <a:pt x="925" y="1955"/>
                </a:cubicBezTo>
                <a:cubicBezTo>
                  <a:pt x="908" y="1955"/>
                  <a:pt x="895" y="1942"/>
                  <a:pt x="895" y="1925"/>
                </a:cubicBezTo>
                <a:cubicBezTo>
                  <a:pt x="895" y="1690"/>
                  <a:pt x="895" y="1690"/>
                  <a:pt x="895" y="1690"/>
                </a:cubicBezTo>
                <a:cubicBezTo>
                  <a:pt x="895" y="1673"/>
                  <a:pt x="908" y="1660"/>
                  <a:pt x="925" y="1660"/>
                </a:cubicBezTo>
                <a:lnTo>
                  <a:pt x="1268" y="1660"/>
                </a:lnTo>
                <a:close/>
                <a:moveTo>
                  <a:pt x="1100" y="677"/>
                </a:moveTo>
                <a:cubicBezTo>
                  <a:pt x="1140" y="677"/>
                  <a:pt x="1140" y="677"/>
                  <a:pt x="1140" y="677"/>
                </a:cubicBezTo>
                <a:cubicBezTo>
                  <a:pt x="1140" y="717"/>
                  <a:pt x="1140" y="717"/>
                  <a:pt x="1140" y="717"/>
                </a:cubicBezTo>
                <a:cubicBezTo>
                  <a:pt x="1100" y="717"/>
                  <a:pt x="1100" y="717"/>
                  <a:pt x="1100" y="717"/>
                </a:cubicBezTo>
                <a:lnTo>
                  <a:pt x="1100" y="677"/>
                </a:lnTo>
                <a:close/>
                <a:moveTo>
                  <a:pt x="1100" y="748"/>
                </a:moveTo>
                <a:cubicBezTo>
                  <a:pt x="1140" y="748"/>
                  <a:pt x="1140" y="748"/>
                  <a:pt x="1140" y="748"/>
                </a:cubicBezTo>
                <a:cubicBezTo>
                  <a:pt x="1140" y="788"/>
                  <a:pt x="1140" y="788"/>
                  <a:pt x="1140" y="788"/>
                </a:cubicBezTo>
                <a:cubicBezTo>
                  <a:pt x="1100" y="788"/>
                  <a:pt x="1100" y="788"/>
                  <a:pt x="1100" y="788"/>
                </a:cubicBezTo>
                <a:lnTo>
                  <a:pt x="1100" y="748"/>
                </a:lnTo>
                <a:close/>
                <a:moveTo>
                  <a:pt x="1100" y="816"/>
                </a:moveTo>
                <a:cubicBezTo>
                  <a:pt x="1140" y="816"/>
                  <a:pt x="1140" y="816"/>
                  <a:pt x="1140" y="816"/>
                </a:cubicBezTo>
                <a:cubicBezTo>
                  <a:pt x="1140" y="856"/>
                  <a:pt x="1140" y="856"/>
                  <a:pt x="1140" y="856"/>
                </a:cubicBezTo>
                <a:cubicBezTo>
                  <a:pt x="1100" y="856"/>
                  <a:pt x="1100" y="856"/>
                  <a:pt x="1100" y="856"/>
                </a:cubicBezTo>
                <a:lnTo>
                  <a:pt x="1100" y="816"/>
                </a:lnTo>
                <a:close/>
                <a:moveTo>
                  <a:pt x="1025" y="677"/>
                </a:moveTo>
                <a:cubicBezTo>
                  <a:pt x="1066" y="677"/>
                  <a:pt x="1066" y="677"/>
                  <a:pt x="1066" y="677"/>
                </a:cubicBezTo>
                <a:cubicBezTo>
                  <a:pt x="1066" y="717"/>
                  <a:pt x="1066" y="717"/>
                  <a:pt x="1066" y="717"/>
                </a:cubicBezTo>
                <a:cubicBezTo>
                  <a:pt x="1025" y="717"/>
                  <a:pt x="1025" y="717"/>
                  <a:pt x="1025" y="717"/>
                </a:cubicBezTo>
                <a:lnTo>
                  <a:pt x="1025" y="677"/>
                </a:lnTo>
                <a:close/>
                <a:moveTo>
                  <a:pt x="1025" y="748"/>
                </a:moveTo>
                <a:cubicBezTo>
                  <a:pt x="1066" y="748"/>
                  <a:pt x="1066" y="748"/>
                  <a:pt x="1066" y="748"/>
                </a:cubicBezTo>
                <a:cubicBezTo>
                  <a:pt x="1066" y="788"/>
                  <a:pt x="1066" y="788"/>
                  <a:pt x="1066" y="788"/>
                </a:cubicBezTo>
                <a:cubicBezTo>
                  <a:pt x="1025" y="788"/>
                  <a:pt x="1025" y="788"/>
                  <a:pt x="1025" y="788"/>
                </a:cubicBezTo>
                <a:lnTo>
                  <a:pt x="1025" y="748"/>
                </a:lnTo>
                <a:close/>
                <a:moveTo>
                  <a:pt x="693" y="856"/>
                </a:moveTo>
                <a:cubicBezTo>
                  <a:pt x="653" y="856"/>
                  <a:pt x="653" y="856"/>
                  <a:pt x="653" y="856"/>
                </a:cubicBezTo>
                <a:cubicBezTo>
                  <a:pt x="653" y="816"/>
                  <a:pt x="653" y="816"/>
                  <a:pt x="653" y="816"/>
                </a:cubicBezTo>
                <a:cubicBezTo>
                  <a:pt x="693" y="816"/>
                  <a:pt x="693" y="816"/>
                  <a:pt x="693" y="816"/>
                </a:cubicBezTo>
                <a:lnTo>
                  <a:pt x="693" y="856"/>
                </a:lnTo>
                <a:close/>
                <a:moveTo>
                  <a:pt x="693" y="788"/>
                </a:moveTo>
                <a:cubicBezTo>
                  <a:pt x="653" y="788"/>
                  <a:pt x="653" y="788"/>
                  <a:pt x="653" y="788"/>
                </a:cubicBezTo>
                <a:cubicBezTo>
                  <a:pt x="653" y="748"/>
                  <a:pt x="653" y="748"/>
                  <a:pt x="653" y="748"/>
                </a:cubicBezTo>
                <a:cubicBezTo>
                  <a:pt x="693" y="748"/>
                  <a:pt x="693" y="748"/>
                  <a:pt x="693" y="748"/>
                </a:cubicBezTo>
                <a:lnTo>
                  <a:pt x="693" y="788"/>
                </a:lnTo>
                <a:close/>
                <a:moveTo>
                  <a:pt x="693" y="717"/>
                </a:moveTo>
                <a:cubicBezTo>
                  <a:pt x="653" y="717"/>
                  <a:pt x="653" y="717"/>
                  <a:pt x="653" y="717"/>
                </a:cubicBezTo>
                <a:cubicBezTo>
                  <a:pt x="653" y="677"/>
                  <a:pt x="653" y="677"/>
                  <a:pt x="653" y="677"/>
                </a:cubicBezTo>
                <a:cubicBezTo>
                  <a:pt x="693" y="677"/>
                  <a:pt x="693" y="677"/>
                  <a:pt x="693" y="677"/>
                </a:cubicBezTo>
                <a:lnTo>
                  <a:pt x="693" y="717"/>
                </a:lnTo>
                <a:close/>
                <a:moveTo>
                  <a:pt x="768" y="856"/>
                </a:moveTo>
                <a:cubicBezTo>
                  <a:pt x="727" y="856"/>
                  <a:pt x="727" y="856"/>
                  <a:pt x="727" y="856"/>
                </a:cubicBezTo>
                <a:cubicBezTo>
                  <a:pt x="727" y="816"/>
                  <a:pt x="727" y="816"/>
                  <a:pt x="727" y="816"/>
                </a:cubicBezTo>
                <a:cubicBezTo>
                  <a:pt x="768" y="816"/>
                  <a:pt x="768" y="816"/>
                  <a:pt x="768" y="816"/>
                </a:cubicBezTo>
                <a:lnTo>
                  <a:pt x="768" y="856"/>
                </a:lnTo>
                <a:close/>
                <a:moveTo>
                  <a:pt x="768" y="788"/>
                </a:moveTo>
                <a:cubicBezTo>
                  <a:pt x="727" y="788"/>
                  <a:pt x="727" y="788"/>
                  <a:pt x="727" y="788"/>
                </a:cubicBezTo>
                <a:cubicBezTo>
                  <a:pt x="727" y="748"/>
                  <a:pt x="727" y="748"/>
                  <a:pt x="727" y="748"/>
                </a:cubicBezTo>
                <a:cubicBezTo>
                  <a:pt x="768" y="748"/>
                  <a:pt x="768" y="748"/>
                  <a:pt x="768" y="748"/>
                </a:cubicBezTo>
                <a:lnTo>
                  <a:pt x="768" y="788"/>
                </a:lnTo>
                <a:close/>
                <a:moveTo>
                  <a:pt x="768" y="717"/>
                </a:moveTo>
                <a:cubicBezTo>
                  <a:pt x="727" y="717"/>
                  <a:pt x="727" y="717"/>
                  <a:pt x="727" y="717"/>
                </a:cubicBezTo>
                <a:cubicBezTo>
                  <a:pt x="727" y="677"/>
                  <a:pt x="727" y="677"/>
                  <a:pt x="727" y="677"/>
                </a:cubicBezTo>
                <a:cubicBezTo>
                  <a:pt x="768" y="677"/>
                  <a:pt x="768" y="677"/>
                  <a:pt x="768" y="677"/>
                </a:cubicBezTo>
                <a:lnTo>
                  <a:pt x="768" y="717"/>
                </a:lnTo>
                <a:close/>
                <a:moveTo>
                  <a:pt x="842" y="856"/>
                </a:moveTo>
                <a:cubicBezTo>
                  <a:pt x="802" y="856"/>
                  <a:pt x="802" y="856"/>
                  <a:pt x="802" y="856"/>
                </a:cubicBezTo>
                <a:cubicBezTo>
                  <a:pt x="802" y="816"/>
                  <a:pt x="802" y="816"/>
                  <a:pt x="802" y="816"/>
                </a:cubicBezTo>
                <a:cubicBezTo>
                  <a:pt x="842" y="816"/>
                  <a:pt x="842" y="816"/>
                  <a:pt x="842" y="816"/>
                </a:cubicBezTo>
                <a:lnTo>
                  <a:pt x="842" y="856"/>
                </a:lnTo>
                <a:close/>
                <a:moveTo>
                  <a:pt x="842" y="788"/>
                </a:moveTo>
                <a:cubicBezTo>
                  <a:pt x="802" y="788"/>
                  <a:pt x="802" y="788"/>
                  <a:pt x="802" y="788"/>
                </a:cubicBezTo>
                <a:cubicBezTo>
                  <a:pt x="802" y="748"/>
                  <a:pt x="802" y="748"/>
                  <a:pt x="802" y="748"/>
                </a:cubicBezTo>
                <a:cubicBezTo>
                  <a:pt x="842" y="748"/>
                  <a:pt x="842" y="748"/>
                  <a:pt x="842" y="748"/>
                </a:cubicBezTo>
                <a:lnTo>
                  <a:pt x="842" y="788"/>
                </a:lnTo>
                <a:close/>
                <a:moveTo>
                  <a:pt x="842" y="717"/>
                </a:moveTo>
                <a:cubicBezTo>
                  <a:pt x="802" y="717"/>
                  <a:pt x="802" y="717"/>
                  <a:pt x="802" y="717"/>
                </a:cubicBezTo>
                <a:cubicBezTo>
                  <a:pt x="802" y="677"/>
                  <a:pt x="802" y="677"/>
                  <a:pt x="802" y="677"/>
                </a:cubicBezTo>
                <a:cubicBezTo>
                  <a:pt x="842" y="677"/>
                  <a:pt x="842" y="677"/>
                  <a:pt x="842" y="677"/>
                </a:cubicBezTo>
                <a:lnTo>
                  <a:pt x="842" y="717"/>
                </a:lnTo>
                <a:close/>
                <a:moveTo>
                  <a:pt x="917" y="856"/>
                </a:moveTo>
                <a:cubicBezTo>
                  <a:pt x="877" y="856"/>
                  <a:pt x="877" y="856"/>
                  <a:pt x="877" y="856"/>
                </a:cubicBezTo>
                <a:cubicBezTo>
                  <a:pt x="877" y="816"/>
                  <a:pt x="877" y="816"/>
                  <a:pt x="877" y="816"/>
                </a:cubicBezTo>
                <a:cubicBezTo>
                  <a:pt x="917" y="816"/>
                  <a:pt x="917" y="816"/>
                  <a:pt x="917" y="816"/>
                </a:cubicBezTo>
                <a:lnTo>
                  <a:pt x="917" y="856"/>
                </a:lnTo>
                <a:close/>
                <a:moveTo>
                  <a:pt x="917" y="788"/>
                </a:moveTo>
                <a:cubicBezTo>
                  <a:pt x="877" y="788"/>
                  <a:pt x="877" y="788"/>
                  <a:pt x="877" y="788"/>
                </a:cubicBezTo>
                <a:cubicBezTo>
                  <a:pt x="877" y="748"/>
                  <a:pt x="877" y="748"/>
                  <a:pt x="877" y="748"/>
                </a:cubicBezTo>
                <a:cubicBezTo>
                  <a:pt x="917" y="748"/>
                  <a:pt x="917" y="748"/>
                  <a:pt x="917" y="748"/>
                </a:cubicBezTo>
                <a:lnTo>
                  <a:pt x="917" y="788"/>
                </a:lnTo>
                <a:close/>
                <a:moveTo>
                  <a:pt x="917" y="717"/>
                </a:moveTo>
                <a:cubicBezTo>
                  <a:pt x="877" y="717"/>
                  <a:pt x="877" y="717"/>
                  <a:pt x="877" y="717"/>
                </a:cubicBezTo>
                <a:cubicBezTo>
                  <a:pt x="877" y="677"/>
                  <a:pt x="877" y="677"/>
                  <a:pt x="877" y="677"/>
                </a:cubicBezTo>
                <a:cubicBezTo>
                  <a:pt x="917" y="677"/>
                  <a:pt x="917" y="677"/>
                  <a:pt x="917" y="677"/>
                </a:cubicBezTo>
                <a:lnTo>
                  <a:pt x="917" y="717"/>
                </a:lnTo>
                <a:close/>
                <a:moveTo>
                  <a:pt x="992" y="856"/>
                </a:moveTo>
                <a:cubicBezTo>
                  <a:pt x="951" y="856"/>
                  <a:pt x="951" y="856"/>
                  <a:pt x="951" y="856"/>
                </a:cubicBezTo>
                <a:cubicBezTo>
                  <a:pt x="951" y="816"/>
                  <a:pt x="951" y="816"/>
                  <a:pt x="951" y="816"/>
                </a:cubicBezTo>
                <a:cubicBezTo>
                  <a:pt x="992" y="816"/>
                  <a:pt x="992" y="816"/>
                  <a:pt x="992" y="816"/>
                </a:cubicBezTo>
                <a:lnTo>
                  <a:pt x="992" y="856"/>
                </a:lnTo>
                <a:close/>
                <a:moveTo>
                  <a:pt x="992" y="788"/>
                </a:moveTo>
                <a:cubicBezTo>
                  <a:pt x="951" y="788"/>
                  <a:pt x="951" y="788"/>
                  <a:pt x="951" y="788"/>
                </a:cubicBezTo>
                <a:cubicBezTo>
                  <a:pt x="951" y="748"/>
                  <a:pt x="951" y="748"/>
                  <a:pt x="951" y="748"/>
                </a:cubicBezTo>
                <a:cubicBezTo>
                  <a:pt x="992" y="748"/>
                  <a:pt x="992" y="748"/>
                  <a:pt x="992" y="748"/>
                </a:cubicBezTo>
                <a:lnTo>
                  <a:pt x="992" y="788"/>
                </a:lnTo>
                <a:close/>
                <a:moveTo>
                  <a:pt x="992" y="717"/>
                </a:moveTo>
                <a:cubicBezTo>
                  <a:pt x="951" y="717"/>
                  <a:pt x="951" y="717"/>
                  <a:pt x="951" y="717"/>
                </a:cubicBezTo>
                <a:cubicBezTo>
                  <a:pt x="951" y="677"/>
                  <a:pt x="951" y="677"/>
                  <a:pt x="951" y="677"/>
                </a:cubicBezTo>
                <a:cubicBezTo>
                  <a:pt x="992" y="677"/>
                  <a:pt x="992" y="677"/>
                  <a:pt x="992" y="677"/>
                </a:cubicBezTo>
                <a:lnTo>
                  <a:pt x="992" y="717"/>
                </a:lnTo>
                <a:close/>
                <a:moveTo>
                  <a:pt x="1025" y="856"/>
                </a:moveTo>
                <a:cubicBezTo>
                  <a:pt x="1025" y="816"/>
                  <a:pt x="1025" y="816"/>
                  <a:pt x="1025" y="816"/>
                </a:cubicBezTo>
                <a:cubicBezTo>
                  <a:pt x="1066" y="816"/>
                  <a:pt x="1066" y="816"/>
                  <a:pt x="1066" y="816"/>
                </a:cubicBezTo>
                <a:cubicBezTo>
                  <a:pt x="1066" y="856"/>
                  <a:pt x="1066" y="856"/>
                  <a:pt x="1066" y="856"/>
                </a:cubicBezTo>
                <a:lnTo>
                  <a:pt x="1025" y="856"/>
                </a:lnTo>
                <a:close/>
                <a:moveTo>
                  <a:pt x="145" y="1142"/>
                </a:moveTo>
                <a:cubicBezTo>
                  <a:pt x="145" y="1125"/>
                  <a:pt x="159" y="1111"/>
                  <a:pt x="176" y="1111"/>
                </a:cubicBezTo>
                <a:cubicBezTo>
                  <a:pt x="519" y="1111"/>
                  <a:pt x="519" y="1111"/>
                  <a:pt x="519" y="1111"/>
                </a:cubicBezTo>
                <a:cubicBezTo>
                  <a:pt x="535" y="1111"/>
                  <a:pt x="549" y="1125"/>
                  <a:pt x="549" y="1142"/>
                </a:cubicBezTo>
                <a:cubicBezTo>
                  <a:pt x="549" y="1377"/>
                  <a:pt x="549" y="1377"/>
                  <a:pt x="549" y="1377"/>
                </a:cubicBezTo>
                <a:cubicBezTo>
                  <a:pt x="549" y="1393"/>
                  <a:pt x="535" y="1407"/>
                  <a:pt x="519" y="1407"/>
                </a:cubicBezTo>
                <a:cubicBezTo>
                  <a:pt x="176" y="1407"/>
                  <a:pt x="176" y="1407"/>
                  <a:pt x="176" y="1407"/>
                </a:cubicBezTo>
                <a:cubicBezTo>
                  <a:pt x="159" y="1407"/>
                  <a:pt x="145" y="1393"/>
                  <a:pt x="145" y="1377"/>
                </a:cubicBezTo>
                <a:lnTo>
                  <a:pt x="145" y="1142"/>
                </a:lnTo>
                <a:close/>
                <a:moveTo>
                  <a:pt x="596" y="1488"/>
                </a:moveTo>
                <a:cubicBezTo>
                  <a:pt x="589" y="1480"/>
                  <a:pt x="576" y="1474"/>
                  <a:pt x="566" y="1474"/>
                </a:cubicBezTo>
                <a:cubicBezTo>
                  <a:pt x="128" y="1474"/>
                  <a:pt x="128" y="1474"/>
                  <a:pt x="128" y="1474"/>
                </a:cubicBezTo>
                <a:cubicBezTo>
                  <a:pt x="118" y="1474"/>
                  <a:pt x="105" y="1480"/>
                  <a:pt x="99" y="1488"/>
                </a:cubicBezTo>
                <a:cubicBezTo>
                  <a:pt x="12" y="1590"/>
                  <a:pt x="12" y="1590"/>
                  <a:pt x="12" y="1590"/>
                </a:cubicBezTo>
                <a:cubicBezTo>
                  <a:pt x="5" y="1598"/>
                  <a:pt x="0" y="1612"/>
                  <a:pt x="0" y="1622"/>
                </a:cubicBezTo>
                <a:cubicBezTo>
                  <a:pt x="0" y="1630"/>
                  <a:pt x="0" y="1630"/>
                  <a:pt x="0" y="1630"/>
                </a:cubicBezTo>
                <a:cubicBezTo>
                  <a:pt x="0" y="1640"/>
                  <a:pt x="8" y="1649"/>
                  <a:pt x="18" y="1649"/>
                </a:cubicBezTo>
                <a:cubicBezTo>
                  <a:pt x="676" y="1649"/>
                  <a:pt x="676" y="1649"/>
                  <a:pt x="676" y="1649"/>
                </a:cubicBezTo>
                <a:cubicBezTo>
                  <a:pt x="686" y="1649"/>
                  <a:pt x="694" y="1640"/>
                  <a:pt x="694" y="1630"/>
                </a:cubicBezTo>
                <a:cubicBezTo>
                  <a:pt x="694" y="1622"/>
                  <a:pt x="694" y="1622"/>
                  <a:pt x="694" y="1622"/>
                </a:cubicBezTo>
                <a:cubicBezTo>
                  <a:pt x="694" y="1612"/>
                  <a:pt x="689" y="1598"/>
                  <a:pt x="683" y="1590"/>
                </a:cubicBezTo>
                <a:lnTo>
                  <a:pt x="596" y="148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600" dirty="0"/>
          </a:p>
        </p:txBody>
      </p:sp>
      <p:pic>
        <p:nvPicPr>
          <p:cNvPr id="15" name="Picture 8" descr="\\MAGNUM\Projects\Microsoft\Cloud Power FY12\Design\Icons\PNGs\Cross Platform.png"/>
          <p:cNvPicPr>
            <a:picLocks noChangeAspect="1" noChangeArrowheads="1"/>
          </p:cNvPicPr>
          <p:nvPr/>
        </p:nvPicPr>
        <p:blipFill>
          <a:blip r:embed="rId2" cstate="print">
            <a:lum bright="100000"/>
          </a:blip>
          <a:stretch>
            <a:fillRect/>
          </a:stretch>
        </p:blipFill>
        <p:spPr bwMode="auto">
          <a:xfrm>
            <a:off x="6987331" y="1515253"/>
            <a:ext cx="1828800" cy="1828800"/>
          </a:xfrm>
          <a:prstGeom prst="rect">
            <a:avLst/>
          </a:prstGeom>
          <a:noFill/>
        </p:spPr>
      </p:pic>
      <p:pic>
        <p:nvPicPr>
          <p:cNvPr id="16" name="Picture 6" descr="\\MAGNUM\Projects\Microsoft\Cloud Power FY12\Design\ICONS_PNG\Professionals.png"/>
          <p:cNvPicPr>
            <a:picLocks noChangeAspect="1" noChangeArrowheads="1"/>
          </p:cNvPicPr>
          <p:nvPr/>
        </p:nvPicPr>
        <p:blipFill>
          <a:blip r:embed="rId3" cstate="print">
            <a:lum bright="100000"/>
          </a:blip>
          <a:srcRect/>
          <a:stretch>
            <a:fillRect/>
          </a:stretch>
        </p:blipFill>
        <p:spPr bwMode="auto">
          <a:xfrm>
            <a:off x="9788799" y="1799287"/>
            <a:ext cx="1299722" cy="1299722"/>
          </a:xfrm>
          <a:prstGeom prst="rect">
            <a:avLst/>
          </a:prstGeom>
          <a:noFill/>
        </p:spPr>
      </p:pic>
      <p:sp>
        <p:nvSpPr>
          <p:cNvPr id="17" name="Rectangle 16"/>
          <p:cNvSpPr/>
          <p:nvPr/>
        </p:nvSpPr>
        <p:spPr bwMode="auto">
          <a:xfrm>
            <a:off x="4089054" y="3891821"/>
            <a:ext cx="2482142" cy="924411"/>
          </a:xfrm>
          <a:prstGeom prst="rect">
            <a:avLst/>
          </a:prstGeom>
          <a:solidFill>
            <a:schemeClr val="accent1"/>
          </a:solidFill>
          <a:ln w="9525">
            <a:noFill/>
            <a:miter lim="800000"/>
            <a:headEnd/>
            <a:tailEnd/>
          </a:ln>
        </p:spPr>
        <p:txBody>
          <a:bodyPr wrap="square" lIns="182880" bIns="91440" anchor="b" anchorCtr="0"/>
          <a:lstStyle/>
          <a:p>
            <a:pPr defTabSz="914099" fontAlgn="base">
              <a:spcBef>
                <a:spcPct val="0"/>
              </a:spcBef>
              <a:spcAft>
                <a:spcPct val="0"/>
              </a:spcAft>
            </a:pPr>
            <a:r>
              <a:rPr lang="en-US" sz="16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Virtualization </a:t>
            </a:r>
          </a:p>
        </p:txBody>
      </p:sp>
      <p:sp>
        <p:nvSpPr>
          <p:cNvPr id="18" name="Rectangle 17"/>
          <p:cNvSpPr/>
          <p:nvPr/>
        </p:nvSpPr>
        <p:spPr bwMode="auto">
          <a:xfrm>
            <a:off x="6638926" y="3891821"/>
            <a:ext cx="2482142" cy="924411"/>
          </a:xfrm>
          <a:prstGeom prst="rect">
            <a:avLst/>
          </a:prstGeom>
          <a:solidFill>
            <a:schemeClr val="accent2"/>
          </a:solidFill>
          <a:ln w="9525">
            <a:noFill/>
            <a:miter lim="800000"/>
            <a:headEnd/>
            <a:tailEnd/>
          </a:ln>
        </p:spPr>
        <p:txBody>
          <a:bodyPr wrap="square" lIns="182880" bIns="91440" anchor="b" anchorCtr="0"/>
          <a:lstStyle/>
          <a:p>
            <a:pPr defTabSz="914099" fontAlgn="base">
              <a:spcBef>
                <a:spcPct val="0"/>
              </a:spcBef>
              <a:spcAft>
                <a:spcPct val="0"/>
              </a:spcAft>
            </a:pPr>
            <a:r>
              <a:rPr lang="en-US" sz="16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Storage </a:t>
            </a:r>
          </a:p>
        </p:txBody>
      </p:sp>
      <p:sp>
        <p:nvSpPr>
          <p:cNvPr id="19" name="Rectangle 18"/>
          <p:cNvSpPr/>
          <p:nvPr/>
        </p:nvSpPr>
        <p:spPr bwMode="auto">
          <a:xfrm>
            <a:off x="9179027" y="3891821"/>
            <a:ext cx="2482142" cy="924411"/>
          </a:xfrm>
          <a:prstGeom prst="rect">
            <a:avLst/>
          </a:prstGeom>
          <a:solidFill>
            <a:schemeClr val="accent3"/>
          </a:solidFill>
          <a:ln w="9525">
            <a:noFill/>
            <a:miter lim="800000"/>
            <a:headEnd/>
            <a:tailEnd/>
          </a:ln>
        </p:spPr>
        <p:txBody>
          <a:bodyPr wrap="square" lIns="182880" bIns="91440" anchor="b" anchorCtr="0"/>
          <a:lstStyle/>
          <a:p>
            <a:pPr defTabSz="914099" fontAlgn="base">
              <a:spcBef>
                <a:spcPct val="0"/>
              </a:spcBef>
              <a:spcAft>
                <a:spcPct val="0"/>
              </a:spcAft>
            </a:pPr>
            <a:r>
              <a:rPr lang="en-US" sz="16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Web and application platform</a:t>
            </a:r>
          </a:p>
        </p:txBody>
      </p:sp>
      <p:sp>
        <p:nvSpPr>
          <p:cNvPr id="20" name="Rectangle 19"/>
          <p:cNvSpPr/>
          <p:nvPr/>
        </p:nvSpPr>
        <p:spPr bwMode="auto">
          <a:xfrm>
            <a:off x="6010028" y="4888283"/>
            <a:ext cx="1818026" cy="924411"/>
          </a:xfrm>
          <a:prstGeom prst="rect">
            <a:avLst/>
          </a:prstGeom>
          <a:solidFill>
            <a:schemeClr val="accent2"/>
          </a:solidFill>
          <a:ln w="9525">
            <a:noFill/>
            <a:miter lim="800000"/>
            <a:headEnd/>
            <a:tailEnd/>
          </a:ln>
        </p:spPr>
        <p:txBody>
          <a:bodyPr wrap="square" lIns="182880" bIns="91440" anchor="b" anchorCtr="0"/>
          <a:lstStyle/>
          <a:p>
            <a:pPr defTabSz="914099" fontAlgn="base">
              <a:spcBef>
                <a:spcPct val="0"/>
              </a:spcBef>
              <a:spcAft>
                <a:spcPct val="0"/>
              </a:spcAft>
            </a:pPr>
            <a:r>
              <a:rPr lang="en-US" sz="16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Management </a:t>
            </a:r>
            <a:br>
              <a:rPr lang="en-US" sz="16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br>
            <a:r>
              <a:rPr lang="en-US" sz="16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and automation </a:t>
            </a:r>
          </a:p>
        </p:txBody>
      </p:sp>
      <p:sp>
        <p:nvSpPr>
          <p:cNvPr id="21" name="Rectangle 20"/>
          <p:cNvSpPr/>
          <p:nvPr/>
        </p:nvSpPr>
        <p:spPr bwMode="auto">
          <a:xfrm>
            <a:off x="7888839" y="4888283"/>
            <a:ext cx="1855772" cy="924411"/>
          </a:xfrm>
          <a:prstGeom prst="rect">
            <a:avLst/>
          </a:prstGeom>
          <a:solidFill>
            <a:schemeClr val="accent5"/>
          </a:solidFill>
          <a:ln w="9525">
            <a:noFill/>
            <a:miter lim="800000"/>
            <a:headEnd/>
            <a:tailEnd/>
          </a:ln>
        </p:spPr>
        <p:txBody>
          <a:bodyPr wrap="square" lIns="182880" bIns="91440" anchor="b" anchorCtr="0"/>
          <a:lstStyle/>
          <a:p>
            <a:pPr defTabSz="914099" fontAlgn="base">
              <a:spcBef>
                <a:spcPct val="0"/>
              </a:spcBef>
              <a:spcAft>
                <a:spcPct val="0"/>
              </a:spcAft>
            </a:pPr>
            <a:r>
              <a:rPr lang="en-US" sz="16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VDI </a:t>
            </a:r>
          </a:p>
        </p:txBody>
      </p:sp>
      <p:sp>
        <p:nvSpPr>
          <p:cNvPr id="22" name="Rectangle 21"/>
          <p:cNvSpPr/>
          <p:nvPr/>
        </p:nvSpPr>
        <p:spPr bwMode="auto">
          <a:xfrm>
            <a:off x="9805396" y="4888283"/>
            <a:ext cx="1855772" cy="924411"/>
          </a:xfrm>
          <a:prstGeom prst="rect">
            <a:avLst/>
          </a:prstGeom>
          <a:solidFill>
            <a:schemeClr val="accent5"/>
          </a:solidFill>
          <a:ln w="9525">
            <a:noFill/>
            <a:miter lim="800000"/>
            <a:headEnd/>
            <a:tailEnd/>
          </a:ln>
        </p:spPr>
        <p:txBody>
          <a:bodyPr wrap="square" lIns="182880" bIns="91440" anchor="b" anchorCtr="0"/>
          <a:lstStyle/>
          <a:p>
            <a:pPr defTabSz="914099" fontAlgn="base">
              <a:spcBef>
                <a:spcPct val="0"/>
              </a:spcBef>
              <a:spcAft>
                <a:spcPct val="0"/>
              </a:spcAft>
            </a:pPr>
            <a:r>
              <a:rPr lang="en-US" sz="16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Identity and access</a:t>
            </a:r>
          </a:p>
        </p:txBody>
      </p:sp>
      <p:sp>
        <p:nvSpPr>
          <p:cNvPr id="23" name="Rectangle 22"/>
          <p:cNvSpPr/>
          <p:nvPr/>
        </p:nvSpPr>
        <p:spPr bwMode="auto">
          <a:xfrm>
            <a:off x="4093471" y="4888283"/>
            <a:ext cx="1855772" cy="924411"/>
          </a:xfrm>
          <a:prstGeom prst="rect">
            <a:avLst/>
          </a:prstGeom>
          <a:solidFill>
            <a:schemeClr val="accent2"/>
          </a:solidFill>
          <a:ln w="9525">
            <a:noFill/>
            <a:miter lim="800000"/>
            <a:headEnd/>
            <a:tailEnd/>
          </a:ln>
        </p:spPr>
        <p:txBody>
          <a:bodyPr wrap="square" lIns="182880" bIns="91440" anchor="b" anchorCtr="0"/>
          <a:lstStyle/>
          <a:p>
            <a:pPr defTabSz="914099" fontAlgn="base">
              <a:spcBef>
                <a:spcPct val="0"/>
              </a:spcBef>
              <a:spcAft>
                <a:spcPct val="0"/>
              </a:spcAft>
            </a:pPr>
            <a:r>
              <a:rPr lang="en-US" sz="16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Networking </a:t>
            </a:r>
          </a:p>
        </p:txBody>
      </p:sp>
      <p:sp>
        <p:nvSpPr>
          <p:cNvPr id="25" name="Rectangle 24"/>
          <p:cNvSpPr/>
          <p:nvPr/>
        </p:nvSpPr>
        <p:spPr bwMode="auto">
          <a:xfrm>
            <a:off x="503602" y="3888155"/>
            <a:ext cx="3531251" cy="1455615"/>
          </a:xfrm>
          <a:prstGeom prst="rect">
            <a:avLst/>
          </a:prstGeom>
          <a:solidFill>
            <a:schemeClr val="accent6"/>
          </a:soli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a:solidFill>
                  <a:schemeClr val="tx1">
                    <a:alpha val="99000"/>
                  </a:schemeClr>
                </a:solidFill>
                <a:latin typeface="Segoe UI" pitchFamily="34" charset="0"/>
                <a:ea typeface="Segoe UI" pitchFamily="34" charset="0"/>
                <a:cs typeface="Segoe UI" pitchFamily="34" charset="0"/>
              </a:rPr>
              <a:t>Technical capabilities </a:t>
            </a:r>
          </a:p>
        </p:txBody>
      </p:sp>
      <p:sp>
        <p:nvSpPr>
          <p:cNvPr id="31" name="Freeform 9"/>
          <p:cNvSpPr>
            <a:spLocks noEditPoints="1"/>
          </p:cNvSpPr>
          <p:nvPr/>
        </p:nvSpPr>
        <p:spPr bwMode="black">
          <a:xfrm>
            <a:off x="3395717" y="2535951"/>
            <a:ext cx="492592" cy="494594"/>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9"/>
          <p:cNvSpPr>
            <a:spLocks noEditPoints="1"/>
          </p:cNvSpPr>
          <p:nvPr/>
        </p:nvSpPr>
        <p:spPr bwMode="black">
          <a:xfrm>
            <a:off x="3395717" y="4069720"/>
            <a:ext cx="492592" cy="494594"/>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825763539"/>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519112" y="228600"/>
            <a:ext cx="11149013" cy="609398"/>
          </a:xfrm>
        </p:spPr>
        <p:txBody>
          <a:bodyPr/>
          <a:lstStyle/>
          <a:p>
            <a:r>
              <a:rPr lang="en-US" dirty="0" smtClean="0"/>
              <a:t>Call To Action</a:t>
            </a:r>
            <a:endParaRPr lang="en-US" dirty="0"/>
          </a:p>
        </p:txBody>
      </p:sp>
      <p:pic>
        <p:nvPicPr>
          <p:cNvPr id="16" name="Picture 15"/>
          <p:cNvPicPr preferRelativeResize="0">
            <a:picLocks/>
          </p:cNvPicPr>
          <p:nvPr/>
        </p:nvPicPr>
        <p:blipFill rotWithShape="1">
          <a:blip r:embed="rId4" cstate="screen">
            <a:extLst>
              <a:ext uri="{28A0092B-C50C-407E-A947-70E740481C1C}">
                <a14:useLocalDpi xmlns:a14="http://schemas.microsoft.com/office/drawing/2010/main"/>
              </a:ext>
            </a:extLst>
          </a:blip>
          <a:srcRect/>
          <a:stretch/>
        </p:blipFill>
        <p:spPr>
          <a:xfrm>
            <a:off x="1604414" y="1724929"/>
            <a:ext cx="3157288" cy="3415273"/>
          </a:xfrm>
          <a:prstGeom prst="rect">
            <a:avLst/>
          </a:prstGeom>
        </p:spPr>
      </p:pic>
      <p:sp>
        <p:nvSpPr>
          <p:cNvPr id="17" name="Rectangle 16"/>
          <p:cNvSpPr/>
          <p:nvPr/>
        </p:nvSpPr>
        <p:spPr bwMode="auto">
          <a:xfrm>
            <a:off x="6801179" y="3478998"/>
            <a:ext cx="1846596" cy="1663833"/>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1" forceAA="0" compatLnSpc="1">
            <a:prstTxWarp prst="textNoShape">
              <a:avLst/>
            </a:prstTxWarp>
            <a:noAutofit/>
          </a:bodyPr>
          <a:lstStyle/>
          <a:p>
            <a:pPr defTabSz="685666" fontAlgn="base">
              <a:spcBef>
                <a:spcPct val="0"/>
              </a:spcBef>
              <a:spcAft>
                <a:spcPct val="0"/>
              </a:spcAft>
            </a:pPr>
            <a:r>
              <a:rPr lang="en-US" dirty="0">
                <a:solidFill>
                  <a:schemeClr val="tx1"/>
                </a:solidFill>
                <a:latin typeface="Segoe UI" pitchFamily="34" charset="0"/>
                <a:ea typeface="Segoe UI" pitchFamily="34" charset="0"/>
                <a:cs typeface="Segoe UI" pitchFamily="34" charset="0"/>
              </a:rPr>
              <a:t>DOWNLOAD Windows Server 2012 </a:t>
            </a:r>
            <a:r>
              <a:rPr lang="en-US" dirty="0" smtClean="0">
                <a:solidFill>
                  <a:schemeClr val="tx1"/>
                </a:solidFill>
                <a:latin typeface="Segoe UI" pitchFamily="34" charset="0"/>
                <a:ea typeface="Segoe UI" pitchFamily="34" charset="0"/>
                <a:cs typeface="Segoe UI" pitchFamily="34" charset="0"/>
              </a:rPr>
              <a:t>Release Candidate</a:t>
            </a:r>
            <a:endParaRPr lang="en-US" dirty="0">
              <a:solidFill>
                <a:schemeClr val="tx1"/>
              </a:solidFill>
              <a:latin typeface="Segoe UI" pitchFamily="34" charset="0"/>
              <a:ea typeface="Segoe UI" pitchFamily="34" charset="0"/>
              <a:cs typeface="Segoe UI" pitchFamily="34" charset="0"/>
            </a:endParaRPr>
          </a:p>
          <a:p>
            <a:pPr defTabSz="685666" fontAlgn="base">
              <a:spcBef>
                <a:spcPct val="0"/>
              </a:spcBef>
              <a:spcAft>
                <a:spcPct val="0"/>
              </a:spcAft>
            </a:pPr>
            <a:endParaRPr lang="en-US" dirty="0">
              <a:solidFill>
                <a:schemeClr val="tx1"/>
              </a:solidFill>
              <a:latin typeface="Segoe UI" pitchFamily="34" charset="0"/>
              <a:ea typeface="Segoe UI" pitchFamily="34" charset="0"/>
              <a:cs typeface="Segoe UI" pitchFamily="34" charset="0"/>
            </a:endParaRPr>
          </a:p>
          <a:p>
            <a:pPr defTabSz="685666" fontAlgn="base">
              <a:spcBef>
                <a:spcPct val="0"/>
              </a:spcBef>
              <a:spcAft>
                <a:spcPct val="0"/>
              </a:spcAft>
            </a:pPr>
            <a:r>
              <a:rPr lang="en-US" sz="1050" u="sng" dirty="0" smtClean="0">
                <a:solidFill>
                  <a:schemeClr val="tx1"/>
                </a:solidFill>
                <a:latin typeface="Segoe UI" pitchFamily="34" charset="0"/>
                <a:ea typeface="Segoe UI" pitchFamily="34" charset="0"/>
                <a:cs typeface="Segoe UI" pitchFamily="34" charset="0"/>
              </a:rPr>
              <a:t>Aka.ms/getwin2012</a:t>
            </a:r>
            <a:endParaRPr lang="en-US" sz="1050" dirty="0">
              <a:solidFill>
                <a:schemeClr val="tx1"/>
              </a:solidFill>
              <a:latin typeface="Segoe UI" pitchFamily="34" charset="0"/>
              <a:ea typeface="Segoe UI" pitchFamily="34" charset="0"/>
              <a:cs typeface="Segoe UI" pitchFamily="34" charset="0"/>
            </a:endParaRPr>
          </a:p>
        </p:txBody>
      </p:sp>
      <p:sp>
        <p:nvSpPr>
          <p:cNvPr id="18" name="Rectangle 17">
            <a:hlinkClick r:id="rId5"/>
          </p:cNvPr>
          <p:cNvSpPr/>
          <p:nvPr/>
        </p:nvSpPr>
        <p:spPr bwMode="auto">
          <a:xfrm>
            <a:off x="4861628" y="1725160"/>
            <a:ext cx="1846596" cy="166646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endParaRPr lang="en-US" sz="1200" dirty="0" smtClean="0">
              <a:solidFill>
                <a:srgbClr val="072B60"/>
              </a:solidFill>
              <a:latin typeface="Segoe UI" pitchFamily="34" charset="0"/>
              <a:ea typeface="Segoe UI" pitchFamily="34" charset="0"/>
              <a:cs typeface="Segoe UI" pitchFamily="34" charset="0"/>
            </a:endParaRPr>
          </a:p>
          <a:p>
            <a:pPr defTabSz="685666" fontAlgn="base">
              <a:spcBef>
                <a:spcPct val="0"/>
              </a:spcBef>
              <a:spcAft>
                <a:spcPct val="0"/>
              </a:spcAft>
            </a:pPr>
            <a:r>
              <a:rPr lang="en-US" sz="1600" dirty="0" smtClean="0">
                <a:solidFill>
                  <a:schemeClr val="tx1"/>
                </a:solidFill>
                <a:latin typeface="Segoe UI" pitchFamily="34" charset="0"/>
                <a:ea typeface="Segoe UI" pitchFamily="34" charset="0"/>
                <a:cs typeface="Segoe UI" pitchFamily="34" charset="0"/>
              </a:rPr>
              <a:t>@</a:t>
            </a:r>
            <a:r>
              <a:rPr lang="en-US" sz="1600" dirty="0" err="1" smtClean="0">
                <a:solidFill>
                  <a:schemeClr val="tx1"/>
                </a:solidFill>
                <a:latin typeface="Segoe UI" pitchFamily="34" charset="0"/>
                <a:ea typeface="Segoe UI" pitchFamily="34" charset="0"/>
                <a:cs typeface="Segoe UI" pitchFamily="34" charset="0"/>
              </a:rPr>
              <a:t>ITProGuru</a:t>
            </a:r>
            <a:endParaRPr lang="en-US" sz="1600" dirty="0">
              <a:solidFill>
                <a:schemeClr val="tx1"/>
              </a:solidFill>
              <a:latin typeface="Segoe UI" pitchFamily="34" charset="0"/>
              <a:ea typeface="Segoe UI" pitchFamily="34" charset="0"/>
              <a:cs typeface="Segoe UI" pitchFamily="34" charset="0"/>
            </a:endParaRPr>
          </a:p>
        </p:txBody>
      </p:sp>
      <p:sp>
        <p:nvSpPr>
          <p:cNvPr id="19" name="Rectangle 18">
            <a:hlinkClick r:id="rId5"/>
          </p:cNvPr>
          <p:cNvSpPr/>
          <p:nvPr/>
        </p:nvSpPr>
        <p:spPr bwMode="auto">
          <a:xfrm>
            <a:off x="8737815" y="3478998"/>
            <a:ext cx="1846596" cy="1663834"/>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dirty="0">
                <a:solidFill>
                  <a:schemeClr val="tx1"/>
                </a:solidFill>
                <a:latin typeface="Segoe UI" pitchFamily="34" charset="0"/>
                <a:ea typeface="Segoe UI" pitchFamily="34" charset="0"/>
                <a:cs typeface="Segoe UI" pitchFamily="34" charset="0"/>
              </a:rPr>
              <a:t>DOWNLOAD </a:t>
            </a:r>
            <a:r>
              <a:rPr lang="en-US" dirty="0" smtClean="0">
                <a:solidFill>
                  <a:schemeClr val="tx1"/>
                </a:solidFill>
                <a:latin typeface="Segoe UI" pitchFamily="34" charset="0"/>
                <a:ea typeface="Segoe UI" pitchFamily="34" charset="0"/>
                <a:cs typeface="Segoe UI" pitchFamily="34" charset="0"/>
              </a:rPr>
              <a:t>Microsoft System Center 2012 Evaluation</a:t>
            </a:r>
          </a:p>
          <a:p>
            <a:pPr defTabSz="685666" fontAlgn="base">
              <a:spcBef>
                <a:spcPct val="0"/>
              </a:spcBef>
              <a:spcAft>
                <a:spcPct val="0"/>
              </a:spcAft>
            </a:pPr>
            <a:endParaRPr lang="en-US" dirty="0">
              <a:solidFill>
                <a:schemeClr val="tx1"/>
              </a:solidFill>
              <a:latin typeface="Segoe UI" pitchFamily="34" charset="0"/>
              <a:ea typeface="Segoe UI" pitchFamily="34" charset="0"/>
              <a:cs typeface="Segoe UI" pitchFamily="34" charset="0"/>
            </a:endParaRPr>
          </a:p>
          <a:p>
            <a:pPr defTabSz="685666" fontAlgn="base">
              <a:spcBef>
                <a:spcPct val="0"/>
              </a:spcBef>
              <a:spcAft>
                <a:spcPct val="0"/>
              </a:spcAft>
            </a:pPr>
            <a:r>
              <a:rPr lang="en-US" sz="1050" u="sng" dirty="0" smtClean="0">
                <a:solidFill>
                  <a:schemeClr val="tx1"/>
                </a:solidFill>
                <a:latin typeface="Segoe UI" pitchFamily="34" charset="0"/>
                <a:ea typeface="Segoe UI" pitchFamily="34" charset="0"/>
                <a:cs typeface="Segoe UI" pitchFamily="34" charset="0"/>
              </a:rPr>
              <a:t>Aka.ms/getsc2012</a:t>
            </a:r>
            <a:endParaRPr lang="en-US" sz="1200" dirty="0">
              <a:solidFill>
                <a:schemeClr val="tx1"/>
              </a:solidFill>
              <a:latin typeface="Segoe UI" pitchFamily="34" charset="0"/>
              <a:ea typeface="Segoe UI" pitchFamily="34" charset="0"/>
              <a:cs typeface="Segoe UI" pitchFamily="34" charset="0"/>
            </a:endParaRPr>
          </a:p>
        </p:txBody>
      </p:sp>
      <p:sp>
        <p:nvSpPr>
          <p:cNvPr id="20" name="Rectangle 19">
            <a:hlinkClick r:id="rId5"/>
          </p:cNvPr>
          <p:cNvSpPr/>
          <p:nvPr/>
        </p:nvSpPr>
        <p:spPr bwMode="auto">
          <a:xfrm>
            <a:off x="4861628" y="3476369"/>
            <a:ext cx="1846596" cy="1666462"/>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sz="1600" dirty="0" smtClean="0">
                <a:solidFill>
                  <a:schemeClr val="tx1"/>
                </a:solidFill>
                <a:latin typeface="Segoe UI" pitchFamily="34" charset="0"/>
                <a:ea typeface="Segoe UI" pitchFamily="34" charset="0"/>
                <a:cs typeface="Segoe UI" pitchFamily="34" charset="0"/>
              </a:rPr>
              <a:t>Hands-On Labs</a:t>
            </a:r>
          </a:p>
        </p:txBody>
      </p:sp>
      <p:pic>
        <p:nvPicPr>
          <p:cNvPr id="21" name="Picture 3" descr="C:\Users\chrisw\Desktop\Kinect Hand.png"/>
          <p:cNvPicPr>
            <a:picLocks noChangeAspect="1" noChangeArrowheads="1"/>
          </p:cNvPicPr>
          <p:nvPr/>
        </p:nvPicPr>
        <p:blipFill rotWithShape="1">
          <a:blip r:embed="rId6">
            <a:extLst>
              <a:ext uri="{28A0092B-C50C-407E-A947-70E740481C1C}">
                <a14:useLocalDpi xmlns:a14="http://schemas.microsoft.com/office/drawing/2010/main" val="0"/>
              </a:ext>
            </a:extLst>
          </a:blip>
          <a:srcRect b="-4383"/>
          <a:stretch/>
        </p:blipFill>
        <p:spPr bwMode="black">
          <a:xfrm>
            <a:off x="5180012" y="3657600"/>
            <a:ext cx="1093695" cy="980395"/>
          </a:xfrm>
          <a:prstGeom prst="rect">
            <a:avLst/>
          </a:prstGeom>
          <a:noFill/>
          <a:extLst>
            <a:ext uri="{909E8E84-426E-40DD-AFC4-6F175D3DCCD1}">
              <a14:hiddenFill xmlns:a14="http://schemas.microsoft.com/office/drawing/2010/main">
                <a:solidFill>
                  <a:srgbClr val="FFFFFF"/>
                </a:solidFill>
              </a14:hiddenFill>
            </a:ext>
          </a:extLst>
        </p:spPr>
      </p:pic>
      <p:sp>
        <p:nvSpPr>
          <p:cNvPr id="22" name="Freeform 13"/>
          <p:cNvSpPr>
            <a:spLocks noEditPoints="1"/>
          </p:cNvSpPr>
          <p:nvPr/>
        </p:nvSpPr>
        <p:spPr bwMode="black">
          <a:xfrm>
            <a:off x="5256212" y="1828800"/>
            <a:ext cx="1029437" cy="876494"/>
          </a:xfrm>
          <a:custGeom>
            <a:avLst/>
            <a:gdLst>
              <a:gd name="T0" fmla="*/ 344 w 414"/>
              <a:gd name="T1" fmla="*/ 55 h 353"/>
              <a:gd name="T2" fmla="*/ 296 w 414"/>
              <a:gd name="T3" fmla="*/ 9 h 353"/>
              <a:gd name="T4" fmla="*/ 206 w 414"/>
              <a:gd name="T5" fmla="*/ 45 h 353"/>
              <a:gd name="T6" fmla="*/ 0 w 414"/>
              <a:gd name="T7" fmla="*/ 174 h 353"/>
              <a:gd name="T8" fmla="*/ 158 w 414"/>
              <a:gd name="T9" fmla="*/ 278 h 353"/>
              <a:gd name="T10" fmla="*/ 160 w 414"/>
              <a:gd name="T11" fmla="*/ 278 h 353"/>
              <a:gd name="T12" fmla="*/ 160 w 414"/>
              <a:gd name="T13" fmla="*/ 332 h 353"/>
              <a:gd name="T14" fmla="*/ 133 w 414"/>
              <a:gd name="T15" fmla="*/ 337 h 353"/>
              <a:gd name="T16" fmla="*/ 128 w 414"/>
              <a:gd name="T17" fmla="*/ 347 h 353"/>
              <a:gd name="T18" fmla="*/ 137 w 414"/>
              <a:gd name="T19" fmla="*/ 352 h 353"/>
              <a:gd name="T20" fmla="*/ 137 w 414"/>
              <a:gd name="T21" fmla="*/ 352 h 353"/>
              <a:gd name="T22" fmla="*/ 176 w 414"/>
              <a:gd name="T23" fmla="*/ 346 h 353"/>
              <a:gd name="T24" fmla="*/ 215 w 414"/>
              <a:gd name="T25" fmla="*/ 352 h 353"/>
              <a:gd name="T26" fmla="*/ 218 w 414"/>
              <a:gd name="T27" fmla="*/ 352 h 353"/>
              <a:gd name="T28" fmla="*/ 224 w 414"/>
              <a:gd name="T29" fmla="*/ 347 h 353"/>
              <a:gd name="T30" fmla="*/ 245 w 414"/>
              <a:gd name="T31" fmla="*/ 352 h 353"/>
              <a:gd name="T32" fmla="*/ 248 w 414"/>
              <a:gd name="T33" fmla="*/ 352 h 353"/>
              <a:gd name="T34" fmla="*/ 255 w 414"/>
              <a:gd name="T35" fmla="*/ 347 h 353"/>
              <a:gd name="T36" fmla="*/ 250 w 414"/>
              <a:gd name="T37" fmla="*/ 337 h 353"/>
              <a:gd name="T38" fmla="*/ 207 w 414"/>
              <a:gd name="T39" fmla="*/ 331 h 353"/>
              <a:gd name="T40" fmla="*/ 207 w 414"/>
              <a:gd name="T41" fmla="*/ 271 h 353"/>
              <a:gd name="T42" fmla="*/ 343 w 414"/>
              <a:gd name="T43" fmla="*/ 112 h 353"/>
              <a:gd name="T44" fmla="*/ 414 w 414"/>
              <a:gd name="T45" fmla="*/ 83 h 353"/>
              <a:gd name="T46" fmla="*/ 344 w 414"/>
              <a:gd name="T47" fmla="*/ 55 h 353"/>
              <a:gd name="T48" fmla="*/ 192 w 414"/>
              <a:gd name="T49" fmla="*/ 332 h 353"/>
              <a:gd name="T50" fmla="*/ 192 w 414"/>
              <a:gd name="T51" fmla="*/ 332 h 353"/>
              <a:gd name="T52" fmla="*/ 191 w 414"/>
              <a:gd name="T53" fmla="*/ 332 h 353"/>
              <a:gd name="T54" fmla="*/ 176 w 414"/>
              <a:gd name="T55" fmla="*/ 331 h 353"/>
              <a:gd name="T56" fmla="*/ 175 w 414"/>
              <a:gd name="T57" fmla="*/ 331 h 353"/>
              <a:gd name="T58" fmla="*/ 175 w 414"/>
              <a:gd name="T59" fmla="*/ 277 h 353"/>
              <a:gd name="T60" fmla="*/ 192 w 414"/>
              <a:gd name="T61" fmla="*/ 275 h 353"/>
              <a:gd name="T62" fmla="*/ 192 w 414"/>
              <a:gd name="T63" fmla="*/ 332 h 353"/>
              <a:gd name="T64" fmla="*/ 286 w 414"/>
              <a:gd name="T65" fmla="*/ 82 h 353"/>
              <a:gd name="T66" fmla="*/ 271 w 414"/>
              <a:gd name="T67" fmla="*/ 67 h 353"/>
              <a:gd name="T68" fmla="*/ 286 w 414"/>
              <a:gd name="T69" fmla="*/ 52 h 353"/>
              <a:gd name="T70" fmla="*/ 301 w 414"/>
              <a:gd name="T71" fmla="*/ 67 h 353"/>
              <a:gd name="T72" fmla="*/ 286 w 414"/>
              <a:gd name="T73"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353">
                <a:moveTo>
                  <a:pt x="344" y="55"/>
                </a:moveTo>
                <a:cubicBezTo>
                  <a:pt x="336" y="33"/>
                  <a:pt x="319" y="16"/>
                  <a:pt x="296" y="9"/>
                </a:cubicBezTo>
                <a:cubicBezTo>
                  <a:pt x="263" y="0"/>
                  <a:pt x="228" y="11"/>
                  <a:pt x="206" y="45"/>
                </a:cubicBezTo>
                <a:cubicBezTo>
                  <a:pt x="145" y="140"/>
                  <a:pt x="71" y="200"/>
                  <a:pt x="0" y="174"/>
                </a:cubicBezTo>
                <a:cubicBezTo>
                  <a:pt x="0" y="174"/>
                  <a:pt x="50" y="278"/>
                  <a:pt x="158" y="278"/>
                </a:cubicBezTo>
                <a:cubicBezTo>
                  <a:pt x="159" y="278"/>
                  <a:pt x="160" y="278"/>
                  <a:pt x="160" y="278"/>
                </a:cubicBezTo>
                <a:cubicBezTo>
                  <a:pt x="160" y="332"/>
                  <a:pt x="160" y="332"/>
                  <a:pt x="160" y="332"/>
                </a:cubicBezTo>
                <a:cubicBezTo>
                  <a:pt x="150" y="333"/>
                  <a:pt x="140" y="335"/>
                  <a:pt x="133" y="337"/>
                </a:cubicBezTo>
                <a:cubicBezTo>
                  <a:pt x="129" y="339"/>
                  <a:pt x="127" y="343"/>
                  <a:pt x="128" y="347"/>
                </a:cubicBezTo>
                <a:cubicBezTo>
                  <a:pt x="129" y="351"/>
                  <a:pt x="134" y="353"/>
                  <a:pt x="137" y="352"/>
                </a:cubicBezTo>
                <a:cubicBezTo>
                  <a:pt x="137" y="352"/>
                  <a:pt x="137" y="352"/>
                  <a:pt x="137" y="352"/>
                </a:cubicBezTo>
                <a:cubicBezTo>
                  <a:pt x="147" y="348"/>
                  <a:pt x="161" y="346"/>
                  <a:pt x="176" y="346"/>
                </a:cubicBezTo>
                <a:cubicBezTo>
                  <a:pt x="192" y="346"/>
                  <a:pt x="206" y="348"/>
                  <a:pt x="215" y="352"/>
                </a:cubicBezTo>
                <a:cubicBezTo>
                  <a:pt x="216" y="352"/>
                  <a:pt x="217" y="352"/>
                  <a:pt x="218" y="352"/>
                </a:cubicBezTo>
                <a:cubicBezTo>
                  <a:pt x="221" y="352"/>
                  <a:pt x="223" y="350"/>
                  <a:pt x="224" y="347"/>
                </a:cubicBezTo>
                <a:cubicBezTo>
                  <a:pt x="232" y="348"/>
                  <a:pt x="240" y="350"/>
                  <a:pt x="245" y="352"/>
                </a:cubicBezTo>
                <a:cubicBezTo>
                  <a:pt x="246" y="352"/>
                  <a:pt x="247" y="352"/>
                  <a:pt x="248" y="352"/>
                </a:cubicBezTo>
                <a:cubicBezTo>
                  <a:pt x="251" y="352"/>
                  <a:pt x="254" y="350"/>
                  <a:pt x="255" y="347"/>
                </a:cubicBezTo>
                <a:cubicBezTo>
                  <a:pt x="256" y="343"/>
                  <a:pt x="254" y="339"/>
                  <a:pt x="250" y="337"/>
                </a:cubicBezTo>
                <a:cubicBezTo>
                  <a:pt x="239" y="334"/>
                  <a:pt x="224" y="331"/>
                  <a:pt x="207" y="331"/>
                </a:cubicBezTo>
                <a:cubicBezTo>
                  <a:pt x="207" y="271"/>
                  <a:pt x="207" y="271"/>
                  <a:pt x="207" y="271"/>
                </a:cubicBezTo>
                <a:cubicBezTo>
                  <a:pt x="283" y="251"/>
                  <a:pt x="323" y="185"/>
                  <a:pt x="343" y="112"/>
                </a:cubicBezTo>
                <a:cubicBezTo>
                  <a:pt x="414" y="83"/>
                  <a:pt x="414" y="83"/>
                  <a:pt x="414" y="83"/>
                </a:cubicBezTo>
                <a:lnTo>
                  <a:pt x="344" y="55"/>
                </a:lnTo>
                <a:close/>
                <a:moveTo>
                  <a:pt x="192" y="332"/>
                </a:moveTo>
                <a:cubicBezTo>
                  <a:pt x="192" y="332"/>
                  <a:pt x="192" y="332"/>
                  <a:pt x="192" y="332"/>
                </a:cubicBezTo>
                <a:cubicBezTo>
                  <a:pt x="192" y="332"/>
                  <a:pt x="192" y="332"/>
                  <a:pt x="191" y="332"/>
                </a:cubicBezTo>
                <a:cubicBezTo>
                  <a:pt x="187" y="331"/>
                  <a:pt x="181" y="331"/>
                  <a:pt x="176" y="331"/>
                </a:cubicBezTo>
                <a:cubicBezTo>
                  <a:pt x="176" y="331"/>
                  <a:pt x="176" y="331"/>
                  <a:pt x="175" y="331"/>
                </a:cubicBezTo>
                <a:cubicBezTo>
                  <a:pt x="175" y="277"/>
                  <a:pt x="175" y="277"/>
                  <a:pt x="175" y="277"/>
                </a:cubicBezTo>
                <a:cubicBezTo>
                  <a:pt x="181" y="276"/>
                  <a:pt x="187" y="276"/>
                  <a:pt x="192" y="275"/>
                </a:cubicBezTo>
                <a:lnTo>
                  <a:pt x="192" y="332"/>
                </a:lnTo>
                <a:close/>
                <a:moveTo>
                  <a:pt x="286" y="82"/>
                </a:moveTo>
                <a:cubicBezTo>
                  <a:pt x="278" y="82"/>
                  <a:pt x="271" y="75"/>
                  <a:pt x="271" y="67"/>
                </a:cubicBezTo>
                <a:cubicBezTo>
                  <a:pt x="271" y="59"/>
                  <a:pt x="278" y="52"/>
                  <a:pt x="286" y="52"/>
                </a:cubicBezTo>
                <a:cubicBezTo>
                  <a:pt x="294" y="52"/>
                  <a:pt x="301" y="59"/>
                  <a:pt x="301" y="67"/>
                </a:cubicBezTo>
                <a:cubicBezTo>
                  <a:pt x="301" y="75"/>
                  <a:pt x="294" y="82"/>
                  <a:pt x="286" y="82"/>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z="1400" spc="-122" dirty="0">
              <a:solidFill>
                <a:schemeClr val="tx1"/>
              </a:solidFill>
              <a:latin typeface="Segoe Light" pitchFamily="34" charset="0"/>
            </a:endParaRPr>
          </a:p>
        </p:txBody>
      </p:sp>
      <p:sp>
        <p:nvSpPr>
          <p:cNvPr id="23" name="Rectangle 22"/>
          <p:cNvSpPr/>
          <p:nvPr>
            <p:custDataLst>
              <p:tags r:id="rId1"/>
            </p:custDataLst>
          </p:nvPr>
        </p:nvSpPr>
        <p:spPr bwMode="auto">
          <a:xfrm>
            <a:off x="6801179" y="1724928"/>
            <a:ext cx="3783232" cy="1666693"/>
          </a:xfrm>
          <a:prstGeom prst="rect">
            <a:avLst/>
          </a:prstGeom>
          <a:solidFill>
            <a:srgbClr val="3BBEB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80" tIns="45720" rIns="68580" bIns="45720" numCol="1" rtlCol="0" anchor="b" anchorCtr="0" compatLnSpc="1">
            <a:prstTxWarp prst="textNoShape">
              <a:avLst/>
            </a:prstTxWarp>
          </a:bodyPr>
          <a:lstStyle/>
          <a:p>
            <a:pPr defTabSz="914099"/>
            <a:r>
              <a:rPr lang="en-US" sz="1600" dirty="0" smtClean="0">
                <a:solidFill>
                  <a:schemeClr val="tx1">
                    <a:alpha val="98824"/>
                  </a:schemeClr>
                </a:solidFill>
                <a:latin typeface="Segoe UI" pitchFamily="34" charset="0"/>
                <a:ea typeface="Segoe UI" pitchFamily="34" charset="0"/>
                <a:cs typeface="Segoe UI" pitchFamily="34" charset="0"/>
              </a:rPr>
              <a:t>Follow Blog </a:t>
            </a:r>
            <a:r>
              <a:rPr lang="en-US" sz="1600" u="sng" dirty="0" smtClean="0">
                <a:solidFill>
                  <a:schemeClr val="tx1">
                    <a:alpha val="98824"/>
                  </a:schemeClr>
                </a:solidFill>
                <a:latin typeface="Segoe UI" pitchFamily="34" charset="0"/>
                <a:ea typeface="Segoe UI" pitchFamily="34" charset="0"/>
                <a:cs typeface="Segoe UI" pitchFamily="34" charset="0"/>
              </a:rPr>
              <a:t>ITProGuru.com </a:t>
            </a:r>
          </a:p>
          <a:p>
            <a:pPr defTabSz="914099"/>
            <a:r>
              <a:rPr lang="en-US" sz="1600" dirty="0" smtClean="0">
                <a:solidFill>
                  <a:schemeClr val="tx1">
                    <a:alpha val="98824"/>
                  </a:schemeClr>
                </a:solidFill>
                <a:latin typeface="Segoe UI" pitchFamily="34" charset="0"/>
                <a:ea typeface="Segoe UI" pitchFamily="34" charset="0"/>
                <a:cs typeface="Segoe UI" pitchFamily="34" charset="0"/>
              </a:rPr>
              <a:t>Microsoft Virtual Academy: </a:t>
            </a:r>
            <a:r>
              <a:rPr lang="en-US" sz="1600" u="sng" dirty="0" smtClean="0">
                <a:solidFill>
                  <a:schemeClr val="tx1">
                    <a:alpha val="98824"/>
                  </a:schemeClr>
                </a:solidFill>
                <a:latin typeface="Segoe UI" pitchFamily="34" charset="0"/>
                <a:ea typeface="Segoe UI" pitchFamily="34" charset="0"/>
                <a:cs typeface="Segoe UI" pitchFamily="34" charset="0"/>
              </a:rPr>
              <a:t>aka.ms/</a:t>
            </a:r>
            <a:r>
              <a:rPr lang="en-US" sz="1600" u="sng" dirty="0" err="1" smtClean="0">
                <a:solidFill>
                  <a:schemeClr val="tx1">
                    <a:alpha val="98824"/>
                  </a:schemeClr>
                </a:solidFill>
                <a:latin typeface="Segoe UI" pitchFamily="34" charset="0"/>
                <a:ea typeface="Segoe UI" pitchFamily="34" charset="0"/>
                <a:cs typeface="Segoe UI" pitchFamily="34" charset="0"/>
              </a:rPr>
              <a:t>mva</a:t>
            </a:r>
            <a:endParaRPr lang="en-US" sz="1600" u="sng" dirty="0" smtClean="0">
              <a:solidFill>
                <a:schemeClr val="tx1">
                  <a:alpha val="98824"/>
                </a:scheme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422255092"/>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912428" y="631412"/>
            <a:ext cx="7618016" cy="713408"/>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lIns="121888" tIns="60944" rIns="121888" bIns="60944" rtlCol="0" anchor="b" anchorCtr="0"/>
          <a:lstStyle/>
          <a:p>
            <a:pPr indent="-609443"/>
            <a:r>
              <a:rPr lang="en-US" sz="3200" dirty="0">
                <a:latin typeface="Segoe Light"/>
                <a:cs typeface="Segoe Light"/>
              </a:rPr>
              <a:t>Emergency Exit, Rest Room, Cell</a:t>
            </a:r>
            <a:endParaRPr lang="en-US" sz="3200" dirty="0">
              <a:solidFill>
                <a:srgbClr val="EB7C00"/>
              </a:solidFill>
              <a:latin typeface="Segoe Light"/>
              <a:cs typeface="Segoe Light"/>
            </a:endParaRPr>
          </a:p>
        </p:txBody>
      </p:sp>
      <p:sp>
        <p:nvSpPr>
          <p:cNvPr id="8" name="Rectangle 7"/>
          <p:cNvSpPr/>
          <p:nvPr/>
        </p:nvSpPr>
        <p:spPr>
          <a:xfrm>
            <a:off x="2912428" y="2207592"/>
            <a:ext cx="7618016" cy="713408"/>
          </a:xfrm>
          <a:prstGeom prst="rect">
            <a:avLst/>
          </a:prstGeom>
          <a:solidFill>
            <a:srgbClr val="00AEEF"/>
          </a:solidFill>
          <a:ln>
            <a:noFill/>
          </a:ln>
          <a:effectLst/>
        </p:spPr>
        <p:style>
          <a:lnRef idx="1">
            <a:schemeClr val="accent1"/>
          </a:lnRef>
          <a:fillRef idx="3">
            <a:schemeClr val="accent1"/>
          </a:fillRef>
          <a:effectRef idx="2">
            <a:schemeClr val="accent1"/>
          </a:effectRef>
          <a:fontRef idx="minor">
            <a:schemeClr val="lt1"/>
          </a:fontRef>
        </p:style>
        <p:txBody>
          <a:bodyPr lIns="121888" tIns="60944" rIns="121888" bIns="60944" rtlCol="0" anchor="b" anchorCtr="0"/>
          <a:lstStyle/>
          <a:p>
            <a:pPr indent="-609443"/>
            <a:r>
              <a:rPr lang="en-US" sz="3200" dirty="0">
                <a:solidFill>
                  <a:schemeClr val="bg1"/>
                </a:solidFill>
                <a:latin typeface="Segoe Light"/>
                <a:cs typeface="Segoe Light"/>
              </a:rPr>
              <a:t>Continual Partnership</a:t>
            </a:r>
          </a:p>
        </p:txBody>
      </p:sp>
      <p:sp>
        <p:nvSpPr>
          <p:cNvPr id="9" name="Rectangle 8"/>
          <p:cNvSpPr/>
          <p:nvPr/>
        </p:nvSpPr>
        <p:spPr>
          <a:xfrm>
            <a:off x="2912428" y="1397000"/>
            <a:ext cx="7618016" cy="713408"/>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lIns="121888" tIns="60944" rIns="121888" bIns="60944" rtlCol="0" anchor="b" anchorCtr="0"/>
          <a:lstStyle/>
          <a:p>
            <a:pPr indent="-609443"/>
            <a:r>
              <a:rPr lang="en-US" sz="3200" dirty="0" smtClean="0">
                <a:latin typeface="Segoe Light"/>
                <a:cs typeface="Segoe Light"/>
              </a:rPr>
              <a:t>Event </a:t>
            </a:r>
            <a:r>
              <a:rPr lang="en-US" sz="3200" dirty="0">
                <a:latin typeface="Segoe Light"/>
                <a:cs typeface="Segoe Light"/>
              </a:rPr>
              <a:t>Format</a:t>
            </a:r>
            <a:endParaRPr lang="en-US" sz="3200" dirty="0">
              <a:solidFill>
                <a:srgbClr val="EB7C00"/>
              </a:solidFill>
              <a:latin typeface="Segoe Light"/>
              <a:cs typeface="Segoe Light"/>
            </a:endParaRPr>
          </a:p>
        </p:txBody>
      </p:sp>
      <p:sp>
        <p:nvSpPr>
          <p:cNvPr id="10" name="Rectangle 9"/>
          <p:cNvSpPr/>
          <p:nvPr/>
        </p:nvSpPr>
        <p:spPr>
          <a:xfrm>
            <a:off x="2912428" y="3022600"/>
            <a:ext cx="7618016" cy="2540000"/>
          </a:xfrm>
          <a:prstGeom prst="rect">
            <a:avLst/>
          </a:prstGeom>
          <a:solidFill>
            <a:srgbClr val="0071BC"/>
          </a:solidFill>
          <a:ln>
            <a:noFill/>
          </a:ln>
          <a:effectLst/>
        </p:spPr>
        <p:style>
          <a:lnRef idx="1">
            <a:schemeClr val="accent1"/>
          </a:lnRef>
          <a:fillRef idx="3">
            <a:schemeClr val="accent1"/>
          </a:fillRef>
          <a:effectRef idx="2">
            <a:schemeClr val="accent1"/>
          </a:effectRef>
          <a:fontRef idx="minor">
            <a:schemeClr val="lt1"/>
          </a:fontRef>
        </p:style>
        <p:txBody>
          <a:bodyPr lIns="121888" tIns="60944" rIns="121888" bIns="60944" rtlCol="0" anchor="b" anchorCtr="0"/>
          <a:lstStyle/>
          <a:p>
            <a:pPr indent="-609443"/>
            <a:r>
              <a:rPr lang="en-US" sz="3200" b="1" dirty="0">
                <a:solidFill>
                  <a:schemeClr val="bg1"/>
                </a:solidFill>
                <a:latin typeface="Segoe Light"/>
                <a:cs typeface="Segoe Light"/>
              </a:rPr>
              <a:t>9</a:t>
            </a:r>
            <a:r>
              <a:rPr lang="en-US" sz="3200" dirty="0">
                <a:solidFill>
                  <a:schemeClr val="bg1"/>
                </a:solidFill>
                <a:latin typeface="Segoe Light"/>
                <a:cs typeface="Segoe Light"/>
              </a:rPr>
              <a:t> - Yeah, I learned </a:t>
            </a:r>
            <a:r>
              <a:rPr lang="en-US" sz="3200" dirty="0" smtClean="0">
                <a:solidFill>
                  <a:schemeClr val="bg1"/>
                </a:solidFill>
                <a:latin typeface="Segoe Light"/>
                <a:cs typeface="Segoe Light"/>
              </a:rPr>
              <a:t>plenty     </a:t>
            </a:r>
            <a:r>
              <a:rPr lang="en-US" sz="1400" dirty="0" smtClean="0">
                <a:solidFill>
                  <a:schemeClr val="bg1"/>
                </a:solidFill>
                <a:latin typeface="Segoe Light"/>
                <a:cs typeface="Segoe Light"/>
              </a:rPr>
              <a:t> </a:t>
            </a:r>
            <a:r>
              <a:rPr lang="en-US" sz="3200" dirty="0" smtClean="0">
                <a:solidFill>
                  <a:schemeClr val="bg1"/>
                </a:solidFill>
                <a:latin typeface="Segoe Light"/>
                <a:cs typeface="Segoe Light"/>
              </a:rPr>
              <a:t>(A-)</a:t>
            </a:r>
            <a:endParaRPr lang="en-US" sz="3200" dirty="0">
              <a:solidFill>
                <a:schemeClr val="bg1"/>
              </a:solidFill>
              <a:latin typeface="Segoe Light"/>
              <a:cs typeface="Segoe Light"/>
            </a:endParaRPr>
          </a:p>
          <a:p>
            <a:pPr indent="-609443"/>
            <a:r>
              <a:rPr lang="en-US" sz="3200" b="1" dirty="0">
                <a:solidFill>
                  <a:schemeClr val="bg1"/>
                </a:solidFill>
                <a:latin typeface="Segoe Light"/>
                <a:cs typeface="Segoe Light"/>
              </a:rPr>
              <a:t>8</a:t>
            </a:r>
            <a:r>
              <a:rPr lang="en-US" sz="3200" dirty="0">
                <a:solidFill>
                  <a:schemeClr val="bg1"/>
                </a:solidFill>
                <a:latin typeface="Segoe Light"/>
                <a:cs typeface="Segoe Light"/>
              </a:rPr>
              <a:t> - Cool </a:t>
            </a:r>
            <a:r>
              <a:rPr lang="en-US" sz="3200" dirty="0" smtClean="0">
                <a:solidFill>
                  <a:schemeClr val="bg1"/>
                </a:solidFill>
                <a:latin typeface="Segoe Light"/>
                <a:cs typeface="Segoe Light"/>
              </a:rPr>
              <a:t>event                       (B-)</a:t>
            </a:r>
            <a:endParaRPr lang="en-US" sz="3200" dirty="0">
              <a:solidFill>
                <a:schemeClr val="bg1"/>
              </a:solidFill>
              <a:latin typeface="Segoe Light"/>
              <a:cs typeface="Segoe Light"/>
            </a:endParaRPr>
          </a:p>
          <a:p>
            <a:pPr indent="-609443"/>
            <a:r>
              <a:rPr lang="en-US" sz="3200" dirty="0">
                <a:solidFill>
                  <a:schemeClr val="bg1"/>
                </a:solidFill>
                <a:latin typeface="Segoe Light"/>
                <a:cs typeface="Segoe Light"/>
              </a:rPr>
              <a:t>7 - </a:t>
            </a:r>
            <a:r>
              <a:rPr lang="en-US" sz="3200" dirty="0" smtClean="0">
                <a:solidFill>
                  <a:schemeClr val="bg1"/>
                </a:solidFill>
                <a:latin typeface="Segoe Light"/>
                <a:cs typeface="Segoe Light"/>
              </a:rPr>
              <a:t>Action </a:t>
            </a:r>
            <a:r>
              <a:rPr lang="en-US" sz="3200" dirty="0">
                <a:solidFill>
                  <a:schemeClr val="bg1"/>
                </a:solidFill>
                <a:latin typeface="Segoe Light"/>
                <a:cs typeface="Segoe Light"/>
              </a:rPr>
              <a:t>items to </a:t>
            </a:r>
            <a:r>
              <a:rPr lang="en-US" sz="3200" dirty="0" smtClean="0">
                <a:solidFill>
                  <a:schemeClr val="bg1"/>
                </a:solidFill>
                <a:latin typeface="Segoe Light"/>
                <a:cs typeface="Segoe Light"/>
              </a:rPr>
              <a:t>improve   (C-)</a:t>
            </a:r>
            <a:endParaRPr lang="en-US" sz="3200" dirty="0">
              <a:solidFill>
                <a:schemeClr val="bg1"/>
              </a:solidFill>
              <a:latin typeface="Segoe Light"/>
              <a:cs typeface="Segoe Light"/>
            </a:endParaRPr>
          </a:p>
          <a:p>
            <a:pPr indent="-609443"/>
            <a:r>
              <a:rPr lang="en-US" sz="3200" dirty="0">
                <a:solidFill>
                  <a:schemeClr val="bg1"/>
                </a:solidFill>
                <a:latin typeface="Segoe Light"/>
                <a:cs typeface="Segoe Light"/>
              </a:rPr>
              <a:t>6 – This is not </a:t>
            </a:r>
            <a:r>
              <a:rPr lang="en-US" sz="3200" dirty="0" smtClean="0">
                <a:solidFill>
                  <a:schemeClr val="bg1"/>
                </a:solidFill>
                <a:latin typeface="Segoe Light"/>
                <a:cs typeface="Segoe Light"/>
              </a:rPr>
              <a:t>good              (D-)</a:t>
            </a:r>
            <a:endParaRPr lang="en-US" sz="3200" dirty="0">
              <a:solidFill>
                <a:schemeClr val="bg1"/>
              </a:solidFill>
              <a:latin typeface="Segoe Light"/>
              <a:cs typeface="Segoe Light"/>
            </a:endParaRPr>
          </a:p>
          <a:p>
            <a:pPr indent="-609443"/>
            <a:r>
              <a:rPr lang="en-US" sz="3200" dirty="0">
                <a:solidFill>
                  <a:schemeClr val="bg1"/>
                </a:solidFill>
                <a:latin typeface="Segoe Light"/>
                <a:cs typeface="Segoe Light"/>
              </a:rPr>
              <a:t>… </a:t>
            </a:r>
            <a:r>
              <a:rPr lang="en-US" sz="3200" dirty="0" smtClean="0">
                <a:solidFill>
                  <a:schemeClr val="bg1"/>
                </a:solidFill>
                <a:latin typeface="Segoe Light"/>
                <a:cs typeface="Segoe Light"/>
              </a:rPr>
              <a:t>You get the picture…</a:t>
            </a:r>
            <a:endParaRPr lang="en-US" sz="3200" dirty="0">
              <a:solidFill>
                <a:schemeClr val="bg1"/>
              </a:solidFill>
              <a:latin typeface="Segoe Light"/>
              <a:cs typeface="Segoe Light"/>
            </a:endParaRPr>
          </a:p>
        </p:txBody>
      </p:sp>
      <p:sp>
        <p:nvSpPr>
          <p:cNvPr id="12" name="Rectangle 11"/>
          <p:cNvSpPr/>
          <p:nvPr/>
        </p:nvSpPr>
        <p:spPr>
          <a:xfrm>
            <a:off x="2912428" y="5681475"/>
            <a:ext cx="7618016" cy="693925"/>
          </a:xfrm>
          <a:prstGeom prst="rect">
            <a:avLst/>
          </a:prstGeom>
          <a:solidFill>
            <a:srgbClr val="FF8A00"/>
          </a:solidFill>
          <a:ln>
            <a:noFill/>
          </a:ln>
          <a:effectLst/>
        </p:spPr>
        <p:style>
          <a:lnRef idx="1">
            <a:schemeClr val="accent1"/>
          </a:lnRef>
          <a:fillRef idx="3">
            <a:schemeClr val="accent1"/>
          </a:fillRef>
          <a:effectRef idx="2">
            <a:schemeClr val="accent1"/>
          </a:effectRef>
          <a:fontRef idx="minor">
            <a:schemeClr val="lt1"/>
          </a:fontRef>
        </p:style>
        <p:txBody>
          <a:bodyPr lIns="121888" tIns="60944" rIns="121888" bIns="60944" rtlCol="0" anchor="b" anchorCtr="0"/>
          <a:lstStyle/>
          <a:p>
            <a:pPr indent="-609443"/>
            <a:r>
              <a:rPr lang="en-US" sz="3200" dirty="0">
                <a:solidFill>
                  <a:schemeClr val="bg1"/>
                </a:solidFill>
                <a:latin typeface="Segoe Light"/>
                <a:cs typeface="Segoe Light"/>
              </a:rPr>
              <a:t>Score generously, </a:t>
            </a:r>
            <a:r>
              <a:rPr lang="en-US" sz="3200" dirty="0" smtClean="0">
                <a:solidFill>
                  <a:schemeClr val="bg1"/>
                </a:solidFill>
                <a:latin typeface="Segoe Light"/>
                <a:cs typeface="Segoe Light"/>
              </a:rPr>
              <a:t>actionable </a:t>
            </a:r>
            <a:r>
              <a:rPr lang="en-US" sz="3200" dirty="0">
                <a:solidFill>
                  <a:schemeClr val="bg1"/>
                </a:solidFill>
                <a:latin typeface="Segoe Light"/>
                <a:cs typeface="Segoe Light"/>
              </a:rPr>
              <a:t>feedback </a:t>
            </a:r>
          </a:p>
        </p:txBody>
      </p:sp>
      <p:sp>
        <p:nvSpPr>
          <p:cNvPr id="2" name="TextBox 1"/>
          <p:cNvSpPr txBox="1"/>
          <p:nvPr/>
        </p:nvSpPr>
        <p:spPr>
          <a:xfrm>
            <a:off x="812588" y="4343400"/>
            <a:ext cx="5756487" cy="1969771"/>
          </a:xfrm>
          <a:prstGeom prst="rect">
            <a:avLst/>
          </a:prstGeom>
          <a:noFill/>
        </p:spPr>
        <p:txBody>
          <a:bodyPr vert="vert270" wrap="none" lIns="0" tIns="0" rIns="0" bIns="0" rtlCol="0">
            <a:spAutoFit/>
          </a:bodyPr>
          <a:lstStyle/>
          <a:p>
            <a:r>
              <a:rPr lang="en-US" sz="12800" dirty="0">
                <a:solidFill>
                  <a:schemeClr val="tx1">
                    <a:lumMod val="50000"/>
                    <a:lumOff val="50000"/>
                  </a:schemeClr>
                </a:solidFill>
                <a:latin typeface="Segoe UI Light" pitchFamily="34" charset="0"/>
              </a:rPr>
              <a:t>Logistics</a:t>
            </a:r>
          </a:p>
        </p:txBody>
      </p:sp>
    </p:spTree>
    <p:extLst>
      <p:ext uri="{BB962C8B-B14F-4D97-AF65-F5344CB8AC3E}">
        <p14:creationId xmlns:p14="http://schemas.microsoft.com/office/powerpoint/2010/main" val="10688497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3" name="myTechEd Tile"/>
          <p:cNvGrpSpPr/>
          <p:nvPr/>
        </p:nvGrpSpPr>
        <p:grpSpPr bwMode="ltGray">
          <a:xfrm>
            <a:off x="1022072" y="1168386"/>
            <a:ext cx="4991111" cy="2240280"/>
            <a:chOff x="1022072" y="1168386"/>
            <a:chExt cx="4991111" cy="2240280"/>
          </a:xfrm>
        </p:grpSpPr>
        <p:sp>
          <p:nvSpPr>
            <p:cNvPr id="4" name="TechEd Tile"/>
            <p:cNvSpPr/>
            <p:nvPr/>
          </p:nvSpPr>
          <p:spPr bwMode="ltGray">
            <a:xfrm>
              <a:off x="1022072" y="1168386"/>
              <a:ext cx="4991111" cy="22402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bwMode="ltGray">
            <a:xfrm>
              <a:off x="2388388" y="1433246"/>
              <a:ext cx="2258478" cy="806917"/>
            </a:xfrm>
            <a:prstGeom prst="rect">
              <a:avLst/>
            </a:prstGeom>
          </p:spPr>
        </p:pic>
      </p:grpSp>
      <p:grpSp>
        <p:nvGrpSpPr>
          <p:cNvPr id="6" name="myTechEd Link"/>
          <p:cNvGrpSpPr/>
          <p:nvPr/>
        </p:nvGrpSpPr>
        <p:grpSpPr>
          <a:xfrm>
            <a:off x="1022073" y="2595282"/>
            <a:ext cx="4991110" cy="813384"/>
            <a:chOff x="1022073" y="2595282"/>
            <a:chExt cx="4991110" cy="813384"/>
          </a:xfrm>
        </p:grpSpPr>
        <p:sp>
          <p:nvSpPr>
            <p:cNvPr id="7" name="Rectangle 6"/>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Rectangle 7"/>
            <p:cNvSpPr/>
            <p:nvPr/>
          </p:nvSpPr>
          <p:spPr>
            <a:xfrm>
              <a:off x="2343011" y="2649973"/>
              <a:ext cx="2349233"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Connect. Share. Discuss.</a:t>
              </a:r>
            </a:p>
          </p:txBody>
        </p:sp>
        <p:sp>
          <p:nvSpPr>
            <p:cNvPr id="9" name="Rectangle 8"/>
            <p:cNvSpPr/>
            <p:nvPr/>
          </p:nvSpPr>
          <p:spPr bwMode="white">
            <a:xfrm>
              <a:off x="1022073" y="2961633"/>
              <a:ext cx="4991109" cy="369332"/>
            </a:xfrm>
            <a:prstGeom prst="rect">
              <a:avLst/>
            </a:prstGeom>
          </p:spPr>
          <p:txBody>
            <a:bodyPr wrap="square">
              <a:spAutoFit/>
            </a:bodyPr>
            <a:lstStyle/>
            <a:p>
              <a:pPr algn="ctr"/>
              <a:r>
                <a:rPr lang="en-US" dirty="0">
                  <a:solidFill>
                    <a:srgbClr val="FFFFFF"/>
                  </a:solidFill>
                  <a:hlinkClick r:id="rId5"/>
                </a:rPr>
                <a:t>http://northamerica.msteched.com</a:t>
              </a:r>
              <a:endParaRPr lang="en-US" dirty="0">
                <a:solidFill>
                  <a:srgbClr val="FFFFFF"/>
                </a:solidFill>
              </a:endParaRPr>
            </a:p>
          </p:txBody>
        </p:sp>
      </p:grpSp>
      <p:grpSp>
        <p:nvGrpSpPr>
          <p:cNvPr id="10" name="MS Learning Tile"/>
          <p:cNvGrpSpPr/>
          <p:nvPr/>
        </p:nvGrpSpPr>
        <p:grpSpPr bwMode="gray">
          <a:xfrm>
            <a:off x="6175639" y="1168386"/>
            <a:ext cx="4992624" cy="2240280"/>
            <a:chOff x="6175639" y="1168386"/>
            <a:chExt cx="4992624" cy="2240280"/>
          </a:xfrm>
        </p:grpSpPr>
        <p:sp>
          <p:nvSpPr>
            <p:cNvPr id="11" name="Arrow Bar"/>
            <p:cNvSpPr/>
            <p:nvPr/>
          </p:nvSpPr>
          <p:spPr bwMode="gray">
            <a:xfrm>
              <a:off x="6175639" y="1168386"/>
              <a:ext cx="4992624" cy="22402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2" name="Group 11"/>
            <p:cNvGrpSpPr/>
            <p:nvPr/>
          </p:nvGrpSpPr>
          <p:grpSpPr bwMode="gray">
            <a:xfrm>
              <a:off x="6704826" y="1499400"/>
              <a:ext cx="3938809" cy="771334"/>
              <a:chOff x="6848269" y="1667385"/>
              <a:chExt cx="3938809" cy="771334"/>
            </a:xfrm>
          </p:grpSpPr>
          <p:pic>
            <p:nvPicPr>
              <p:cNvPr id="13" name="Picture 12"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14" name="TextBox 13"/>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Learning</a:t>
                </a:r>
              </a:p>
            </p:txBody>
          </p:sp>
          <p:pic>
            <p:nvPicPr>
              <p:cNvPr id="15"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16" name="MS Learning Link"/>
          <p:cNvGrpSpPr/>
          <p:nvPr/>
        </p:nvGrpSpPr>
        <p:grpSpPr>
          <a:xfrm>
            <a:off x="6175640" y="2595282"/>
            <a:ext cx="4997186" cy="813384"/>
            <a:chOff x="6175640" y="2595282"/>
            <a:chExt cx="4997186" cy="813384"/>
          </a:xfrm>
        </p:grpSpPr>
        <p:sp>
          <p:nvSpPr>
            <p:cNvPr id="17" name="Rectangle 16"/>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Rectangle 17"/>
            <p:cNvSpPr/>
            <p:nvPr/>
          </p:nvSpPr>
          <p:spPr>
            <a:xfrm>
              <a:off x="6602312" y="2649973"/>
              <a:ext cx="414991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Microsoft Certification &amp; Training Resources</a:t>
              </a:r>
            </a:p>
          </p:txBody>
        </p:sp>
        <p:sp>
          <p:nvSpPr>
            <p:cNvPr id="19" name="Rectangle 18"/>
            <p:cNvSpPr/>
            <p:nvPr/>
          </p:nvSpPr>
          <p:spPr bwMode="white">
            <a:xfrm>
              <a:off x="6181717" y="2961633"/>
              <a:ext cx="4991109" cy="369332"/>
            </a:xfrm>
            <a:prstGeom prst="rect">
              <a:avLst/>
            </a:prstGeom>
          </p:spPr>
          <p:txBody>
            <a:bodyPr wrap="square">
              <a:spAutoFit/>
            </a:bodyPr>
            <a:lstStyle/>
            <a:p>
              <a:pPr algn="ctr"/>
              <a:r>
                <a:rPr lang="en-US" dirty="0">
                  <a:solidFill>
                    <a:srgbClr val="FFFFFF"/>
                  </a:solidFill>
                  <a:hlinkClick r:id="rId8"/>
                </a:rPr>
                <a:t>www.microsoft.com/learning </a:t>
              </a:r>
              <a:endParaRPr lang="en-US" sz="1600" dirty="0"/>
            </a:p>
          </p:txBody>
        </p:sp>
      </p:grpSp>
      <p:sp>
        <p:nvSpPr>
          <p:cNvPr id="20" name="Left Mask"/>
          <p:cNvSpPr/>
          <p:nvPr/>
        </p:nvSpPr>
        <p:spPr bwMode="hidden">
          <a:xfrm>
            <a:off x="-1" y="3408665"/>
            <a:ext cx="12188825" cy="3449333"/>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1" name="MS TechNet Tile"/>
          <p:cNvGrpSpPr/>
          <p:nvPr/>
        </p:nvGrpSpPr>
        <p:grpSpPr bwMode="gray">
          <a:xfrm>
            <a:off x="1022073" y="3595029"/>
            <a:ext cx="4991111" cy="2240280"/>
            <a:chOff x="1022073" y="3595029"/>
            <a:chExt cx="4991111" cy="2240280"/>
          </a:xfrm>
        </p:grpSpPr>
        <p:sp>
          <p:nvSpPr>
            <p:cNvPr id="22" name="TechEd Tile"/>
            <p:cNvSpPr/>
            <p:nvPr/>
          </p:nvSpPr>
          <p:spPr bwMode="gray">
            <a:xfrm>
              <a:off x="1022073" y="3595029"/>
              <a:ext cx="4991111" cy="22402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3" name="Group 22"/>
            <p:cNvGrpSpPr/>
            <p:nvPr/>
          </p:nvGrpSpPr>
          <p:grpSpPr bwMode="gray">
            <a:xfrm>
              <a:off x="1548222" y="3918312"/>
              <a:ext cx="3938809" cy="771334"/>
              <a:chOff x="6848269" y="1667385"/>
              <a:chExt cx="3938809" cy="771334"/>
            </a:xfrm>
          </p:grpSpPr>
          <p:pic>
            <p:nvPicPr>
              <p:cNvPr id="24" name="Picture 23"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25" name="TextBox 24"/>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TechNet</a:t>
                </a:r>
              </a:p>
            </p:txBody>
          </p:sp>
          <p:pic>
            <p:nvPicPr>
              <p:cNvPr id="26"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27" name="MS TechNet Link"/>
          <p:cNvGrpSpPr/>
          <p:nvPr/>
        </p:nvGrpSpPr>
        <p:grpSpPr>
          <a:xfrm>
            <a:off x="1022074" y="5021924"/>
            <a:ext cx="4991110" cy="813384"/>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2093393" y="5076615"/>
              <a:ext cx="2848472"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69332"/>
            </a:xfrm>
            <a:prstGeom prst="rect">
              <a:avLst/>
            </a:prstGeom>
          </p:spPr>
          <p:txBody>
            <a:bodyPr wrap="square">
              <a:spAutoFit/>
            </a:bodyPr>
            <a:lstStyle/>
            <a:p>
              <a:pPr lvl="0" algn="ctr">
                <a:spcBef>
                  <a:spcPts val="600"/>
                </a:spcBef>
                <a:buSzPct val="120000"/>
                <a:tabLst>
                  <a:tab pos="1828800" algn="l"/>
                </a:tabLst>
                <a:defRPr/>
              </a:pPr>
              <a:r>
                <a:rPr lang="en-US" dirty="0">
                  <a:solidFill>
                    <a:srgbClr val="FFFFFF"/>
                  </a:solidFill>
                  <a:hlinkClick r:id="rId9"/>
                </a:rPr>
                <a:t>http://microsoft.com/technet  </a:t>
              </a:r>
              <a:endParaRPr lang="en-US" dirty="0">
                <a:solidFill>
                  <a:srgbClr val="FFFFFF"/>
                </a:solidFill>
              </a:endParaRPr>
            </a:p>
          </p:txBody>
        </p:sp>
      </p:grpSp>
      <p:grpSp>
        <p:nvGrpSpPr>
          <p:cNvPr id="31" name="MSDN Tile"/>
          <p:cNvGrpSpPr/>
          <p:nvPr/>
        </p:nvGrpSpPr>
        <p:grpSpPr bwMode="gray">
          <a:xfrm>
            <a:off x="6175640" y="3595029"/>
            <a:ext cx="4992624" cy="2240280"/>
            <a:chOff x="6175640" y="3595029"/>
            <a:chExt cx="4992624" cy="2240280"/>
          </a:xfrm>
        </p:grpSpPr>
        <p:sp>
          <p:nvSpPr>
            <p:cNvPr id="32" name="Title Tile"/>
            <p:cNvSpPr/>
            <p:nvPr/>
          </p:nvSpPr>
          <p:spPr bwMode="gray">
            <a:xfrm>
              <a:off x="6175640" y="3595029"/>
              <a:ext cx="4992624" cy="224028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3" name="Picture 32"/>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bwMode="gray">
            <a:xfrm>
              <a:off x="7410241" y="3918312"/>
              <a:ext cx="2525030" cy="771334"/>
            </a:xfrm>
            <a:prstGeom prst="rect">
              <a:avLst/>
            </a:prstGeom>
            <a:noFill/>
            <a:ln>
              <a:noFill/>
            </a:ln>
          </p:spPr>
        </p:pic>
      </p:grpSp>
      <p:grpSp>
        <p:nvGrpSpPr>
          <p:cNvPr id="34" name="MSDN Link"/>
          <p:cNvGrpSpPr/>
          <p:nvPr/>
        </p:nvGrpSpPr>
        <p:grpSpPr>
          <a:xfrm>
            <a:off x="6165582" y="5021924"/>
            <a:ext cx="4991110" cy="813384"/>
            <a:chOff x="6165582" y="5021924"/>
            <a:chExt cx="4991110"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7425157" y="5076615"/>
              <a:ext cx="247195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69332"/>
            </a:xfrm>
            <a:prstGeom prst="rect">
              <a:avLst/>
            </a:prstGeom>
          </p:spPr>
          <p:txBody>
            <a:bodyPr wrap="square">
              <a:spAutoFit/>
            </a:bodyPr>
            <a:lstStyle/>
            <a:p>
              <a:pPr algn="ctr"/>
              <a:r>
                <a:rPr lang="en-US" dirty="0">
                  <a:solidFill>
                    <a:srgbClr val="FFFFFF"/>
                  </a:solidFill>
                  <a:hlinkClick r:id="rId12"/>
                </a:rPr>
                <a:t>http://microsoft.com/msdn </a:t>
              </a:r>
              <a:endParaRPr lang="en-US" dirty="0">
                <a:solidFill>
                  <a:srgbClr val="FFFFFF"/>
                </a:solidFill>
              </a:endParaRPr>
            </a:p>
          </p:txBody>
        </p:sp>
      </p:grpSp>
      <p:sp useBgFill="1">
        <p:nvSpPr>
          <p:cNvPr id="38" name="Left Mask"/>
          <p:cNvSpPr/>
          <p:nvPr/>
        </p:nvSpPr>
        <p:spPr bwMode="auto">
          <a:xfrm>
            <a:off x="0" y="5835308"/>
            <a:ext cx="12188825" cy="1022691"/>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40" name="Picture 2" descr="C:\Users\Jordan\Desktop\TechEd_2012\TechEd-log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32399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2" presetClass="entr" presetSubtype="4" decel="10000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600" fill="hold"/>
                                        <p:tgtEl>
                                          <p:spTgt spid="3"/>
                                        </p:tgtEl>
                                        <p:attrNameLst>
                                          <p:attrName>ppt_x</p:attrName>
                                        </p:attrNameLst>
                                      </p:cBhvr>
                                      <p:tavLst>
                                        <p:tav tm="0">
                                          <p:val>
                                            <p:strVal val="#ppt_x"/>
                                          </p:val>
                                        </p:tav>
                                        <p:tav tm="100000">
                                          <p:val>
                                            <p:strVal val="#ppt_x"/>
                                          </p:val>
                                        </p:tav>
                                      </p:tavLst>
                                    </p:anim>
                                    <p:anim calcmode="lin" valueType="num">
                                      <p:cBhvr additive="base">
                                        <p:cTn id="10" dur="1600" fill="hold"/>
                                        <p:tgtEl>
                                          <p:spTgt spid="3"/>
                                        </p:tgtEl>
                                        <p:attrNameLst>
                                          <p:attrName>ppt_y</p:attrName>
                                        </p:attrNameLst>
                                      </p:cBhvr>
                                      <p:tavLst>
                                        <p:tav tm="0">
                                          <p:val>
                                            <p:strVal val="1+#ppt_h/2"/>
                                          </p:val>
                                        </p:tav>
                                        <p:tav tm="100000">
                                          <p:val>
                                            <p:strVal val="#ppt_y"/>
                                          </p:val>
                                        </p:tav>
                                      </p:tavLst>
                                    </p:anim>
                                  </p:childTnLst>
                                </p:cTn>
                              </p:par>
                              <p:par>
                                <p:cTn id="11" presetID="2" presetClass="entr" presetSubtype="4" decel="100000" fill="hold" nodeType="with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300" fill="hold"/>
                                        <p:tgtEl>
                                          <p:spTgt spid="6"/>
                                        </p:tgtEl>
                                        <p:attrNameLst>
                                          <p:attrName>ppt_x</p:attrName>
                                        </p:attrNameLst>
                                      </p:cBhvr>
                                      <p:tavLst>
                                        <p:tav tm="0">
                                          <p:val>
                                            <p:strVal val="#ppt_x"/>
                                          </p:val>
                                        </p:tav>
                                        <p:tav tm="100000">
                                          <p:val>
                                            <p:strVal val="#ppt_x"/>
                                          </p:val>
                                        </p:tav>
                                      </p:tavLst>
                                    </p:anim>
                                    <p:anim calcmode="lin" valueType="num">
                                      <p:cBhvr additive="base">
                                        <p:cTn id="14" dur="13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decel="100000" fill="hold" nodeType="withEffect">
                                  <p:stCondLst>
                                    <p:cond delay="10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600" fill="hold"/>
                                        <p:tgtEl>
                                          <p:spTgt spid="10"/>
                                        </p:tgtEl>
                                        <p:attrNameLst>
                                          <p:attrName>ppt_x</p:attrName>
                                        </p:attrNameLst>
                                      </p:cBhvr>
                                      <p:tavLst>
                                        <p:tav tm="0">
                                          <p:val>
                                            <p:strVal val="#ppt_x"/>
                                          </p:val>
                                        </p:tav>
                                        <p:tav tm="100000">
                                          <p:val>
                                            <p:strVal val="#ppt_x"/>
                                          </p:val>
                                        </p:tav>
                                      </p:tavLst>
                                    </p:anim>
                                    <p:anim calcmode="lin" valueType="num">
                                      <p:cBhvr additive="base">
                                        <p:cTn id="18" dur="16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50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1300" fill="hold"/>
                                        <p:tgtEl>
                                          <p:spTgt spid="16"/>
                                        </p:tgtEl>
                                        <p:attrNameLst>
                                          <p:attrName>ppt_x</p:attrName>
                                        </p:attrNameLst>
                                      </p:cBhvr>
                                      <p:tavLst>
                                        <p:tav tm="0">
                                          <p:val>
                                            <p:strVal val="#ppt_x"/>
                                          </p:val>
                                        </p:tav>
                                        <p:tav tm="100000">
                                          <p:val>
                                            <p:strVal val="#ppt_x"/>
                                          </p:val>
                                        </p:tav>
                                      </p:tavLst>
                                    </p:anim>
                                    <p:anim calcmode="lin" valueType="num">
                                      <p:cBhvr additive="base">
                                        <p:cTn id="22" dur="13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decel="100000" fill="hold" nodeType="withEffect">
                                  <p:stCondLst>
                                    <p:cond delay="200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1600" fill="hold"/>
                                        <p:tgtEl>
                                          <p:spTgt spid="21"/>
                                        </p:tgtEl>
                                        <p:attrNameLst>
                                          <p:attrName>ppt_x</p:attrName>
                                        </p:attrNameLst>
                                      </p:cBhvr>
                                      <p:tavLst>
                                        <p:tav tm="0">
                                          <p:val>
                                            <p:strVal val="#ppt_x"/>
                                          </p:val>
                                        </p:tav>
                                        <p:tav tm="100000">
                                          <p:val>
                                            <p:strVal val="#ppt_x"/>
                                          </p:val>
                                        </p:tav>
                                      </p:tavLst>
                                    </p:anim>
                                    <p:anim calcmode="lin" valueType="num">
                                      <p:cBhvr additive="base">
                                        <p:cTn id="26" dur="16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decel="100000" fill="hold" nodeType="withEffect">
                                  <p:stCondLst>
                                    <p:cond delay="275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1300" fill="hold"/>
                                        <p:tgtEl>
                                          <p:spTgt spid="27"/>
                                        </p:tgtEl>
                                        <p:attrNameLst>
                                          <p:attrName>ppt_x</p:attrName>
                                        </p:attrNameLst>
                                      </p:cBhvr>
                                      <p:tavLst>
                                        <p:tav tm="0">
                                          <p:val>
                                            <p:strVal val="#ppt_x"/>
                                          </p:val>
                                        </p:tav>
                                        <p:tav tm="100000">
                                          <p:val>
                                            <p:strVal val="#ppt_x"/>
                                          </p:val>
                                        </p:tav>
                                      </p:tavLst>
                                    </p:anim>
                                    <p:anim calcmode="lin" valueType="num">
                                      <p:cBhvr additive="base">
                                        <p:cTn id="30" dur="13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decel="100000" fill="hold" nodeType="withEffect">
                                  <p:stCondLst>
                                    <p:cond delay="325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1600" fill="hold"/>
                                        <p:tgtEl>
                                          <p:spTgt spid="31"/>
                                        </p:tgtEl>
                                        <p:attrNameLst>
                                          <p:attrName>ppt_x</p:attrName>
                                        </p:attrNameLst>
                                      </p:cBhvr>
                                      <p:tavLst>
                                        <p:tav tm="0">
                                          <p:val>
                                            <p:strVal val="#ppt_x"/>
                                          </p:val>
                                        </p:tav>
                                        <p:tav tm="100000">
                                          <p:val>
                                            <p:strVal val="#ppt_x"/>
                                          </p:val>
                                        </p:tav>
                                      </p:tavLst>
                                    </p:anim>
                                    <p:anim calcmode="lin" valueType="num">
                                      <p:cBhvr additive="base">
                                        <p:cTn id="34" dur="1600" fill="hold"/>
                                        <p:tgtEl>
                                          <p:spTgt spid="31"/>
                                        </p:tgtEl>
                                        <p:attrNameLst>
                                          <p:attrName>ppt_y</p:attrName>
                                        </p:attrNameLst>
                                      </p:cBhvr>
                                      <p:tavLst>
                                        <p:tav tm="0">
                                          <p:val>
                                            <p:strVal val="1+#ppt_h/2"/>
                                          </p:val>
                                        </p:tav>
                                        <p:tav tm="100000">
                                          <p:val>
                                            <p:strVal val="#ppt_y"/>
                                          </p:val>
                                        </p:tav>
                                      </p:tavLst>
                                    </p:anim>
                                  </p:childTnLst>
                                </p:cTn>
                              </p:par>
                              <p:par>
                                <p:cTn id="35" presetID="2" presetClass="entr" presetSubtype="4" decel="100000" fill="hold" nodeType="withEffect">
                                  <p:stCondLst>
                                    <p:cond delay="400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1300" fill="hold"/>
                                        <p:tgtEl>
                                          <p:spTgt spid="34"/>
                                        </p:tgtEl>
                                        <p:attrNameLst>
                                          <p:attrName>ppt_x</p:attrName>
                                        </p:attrNameLst>
                                      </p:cBhvr>
                                      <p:tavLst>
                                        <p:tav tm="0">
                                          <p:val>
                                            <p:strVal val="#ppt_x"/>
                                          </p:val>
                                        </p:tav>
                                        <p:tav tm="100000">
                                          <p:val>
                                            <p:strVal val="#ppt_x"/>
                                          </p:val>
                                        </p:tav>
                                      </p:tavLst>
                                    </p:anim>
                                    <p:anim calcmode="lin" valueType="num">
                                      <p:cBhvr additive="base">
                                        <p:cTn id="38" dur="1300" fill="hold"/>
                                        <p:tgtEl>
                                          <p:spTgt spid="34"/>
                                        </p:tgtEl>
                                        <p:attrNameLst>
                                          <p:attrName>ppt_y</p:attrName>
                                        </p:attrNameLst>
                                      </p:cBhvr>
                                      <p:tavLst>
                                        <p:tav tm="0">
                                          <p:val>
                                            <p:strVal val="1+#ppt_h/2"/>
                                          </p:val>
                                        </p:tav>
                                        <p:tav tm="100000">
                                          <p:val>
                                            <p:strVal val="#ppt_y"/>
                                          </p:val>
                                        </p:tav>
                                      </p:tavLst>
                                    </p:anim>
                                  </p:childTnLst>
                                </p:cTn>
                              </p:par>
                            </p:childTnLst>
                          </p:cTn>
                        </p:par>
                        <p:par>
                          <p:cTn id="39" fill="hold">
                            <p:stCondLst>
                              <p:cond delay="5300"/>
                            </p:stCondLst>
                            <p:childTnLst>
                              <p:par>
                                <p:cTn id="40" presetID="1" presetClass="exit" presetSubtype="0" fill="hold" grpId="1" nodeType="afterEffect">
                                  <p:stCondLst>
                                    <p:cond delay="0"/>
                                  </p:stCondLst>
                                  <p:childTnLst>
                                    <p:set>
                                      <p:cBhvr>
                                        <p:cTn id="41"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tretch/>
        </p:blipFill>
        <p:spPr bwMode="black">
          <a:xfrm>
            <a:off x="4128282" y="3099788"/>
            <a:ext cx="3932261" cy="658425"/>
          </a:xfrm>
          <a:prstGeom prst="rect">
            <a:avLst/>
          </a:prstGeom>
          <a:noFill/>
          <a:ln>
            <a:noFill/>
          </a:ln>
        </p:spPr>
      </p:pic>
      <p:sp>
        <p:nvSpPr>
          <p:cNvPr id="5" name="Text Box 3"/>
          <p:cNvSpPr txBox="1">
            <a:spLocks noChangeArrowheads="1"/>
          </p:cNvSpPr>
          <p:nvPr/>
        </p:nvSpPr>
        <p:spPr bwMode="blackWhite">
          <a:xfrm>
            <a:off x="507868" y="5893415"/>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2012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part </a:t>
            </a:r>
            <a:r>
              <a:rPr lang="en-US" sz="700" dirty="0">
                <a:gradFill>
                  <a:gsLst>
                    <a:gs pos="0">
                      <a:schemeClr val="tx1"/>
                    </a:gs>
                    <a:gs pos="100000">
                      <a:schemeClr val="tx1"/>
                    </a:gs>
                  </a:gsLst>
                  <a:lin ang="5400000" scaled="0"/>
                </a:gradFill>
                <a:latin typeface="Segoe UI" pitchFamily="34" charset="0"/>
                <a:cs typeface="Arial" charset="0"/>
              </a:rPr>
              <a:t>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343162854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912428" y="631412"/>
            <a:ext cx="7618016" cy="713408"/>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lIns="121888" tIns="60944" rIns="121888" bIns="60944" rtlCol="0" anchor="b" anchorCtr="0"/>
          <a:lstStyle/>
          <a:p>
            <a:pPr indent="-609443"/>
            <a:r>
              <a:rPr lang="en-US" sz="3200" dirty="0">
                <a:latin typeface="Segoe Light"/>
                <a:cs typeface="Segoe Light"/>
              </a:rPr>
              <a:t>Emergency Exit, Rest Room, Cell</a:t>
            </a:r>
            <a:endParaRPr lang="en-US" sz="3200" dirty="0">
              <a:solidFill>
                <a:srgbClr val="EB7C00"/>
              </a:solidFill>
              <a:latin typeface="Segoe Light"/>
              <a:cs typeface="Segoe Light"/>
            </a:endParaRPr>
          </a:p>
        </p:txBody>
      </p:sp>
      <p:sp>
        <p:nvSpPr>
          <p:cNvPr id="8" name="Rectangle 7"/>
          <p:cNvSpPr/>
          <p:nvPr/>
        </p:nvSpPr>
        <p:spPr>
          <a:xfrm>
            <a:off x="2912428" y="2207592"/>
            <a:ext cx="7618016" cy="713408"/>
          </a:xfrm>
          <a:prstGeom prst="rect">
            <a:avLst/>
          </a:prstGeom>
          <a:solidFill>
            <a:srgbClr val="00AEEF"/>
          </a:solidFill>
          <a:ln>
            <a:noFill/>
          </a:ln>
          <a:effectLst/>
        </p:spPr>
        <p:style>
          <a:lnRef idx="1">
            <a:schemeClr val="accent1"/>
          </a:lnRef>
          <a:fillRef idx="3">
            <a:schemeClr val="accent1"/>
          </a:fillRef>
          <a:effectRef idx="2">
            <a:schemeClr val="accent1"/>
          </a:effectRef>
          <a:fontRef idx="minor">
            <a:schemeClr val="lt1"/>
          </a:fontRef>
        </p:style>
        <p:txBody>
          <a:bodyPr lIns="121888" tIns="60944" rIns="121888" bIns="60944" rtlCol="0" anchor="b" anchorCtr="0"/>
          <a:lstStyle/>
          <a:p>
            <a:pPr indent="-609443"/>
            <a:r>
              <a:rPr lang="en-US" sz="3200" dirty="0">
                <a:solidFill>
                  <a:schemeClr val="bg1"/>
                </a:solidFill>
                <a:latin typeface="Segoe Light"/>
                <a:cs typeface="Segoe Light"/>
              </a:rPr>
              <a:t>Continual Partnership</a:t>
            </a:r>
          </a:p>
        </p:txBody>
      </p:sp>
      <p:sp>
        <p:nvSpPr>
          <p:cNvPr id="9" name="Rectangle 8"/>
          <p:cNvSpPr/>
          <p:nvPr/>
        </p:nvSpPr>
        <p:spPr>
          <a:xfrm>
            <a:off x="2912428" y="1397000"/>
            <a:ext cx="7618016" cy="713408"/>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lIns="121888" tIns="60944" rIns="121888" bIns="60944" rtlCol="0" anchor="b" anchorCtr="0"/>
          <a:lstStyle/>
          <a:p>
            <a:pPr indent="-609443"/>
            <a:r>
              <a:rPr lang="en-US" sz="3200" dirty="0" smtClean="0">
                <a:latin typeface="Segoe Light"/>
                <a:cs typeface="Segoe Light"/>
              </a:rPr>
              <a:t>Event </a:t>
            </a:r>
            <a:r>
              <a:rPr lang="en-US" sz="3200" dirty="0">
                <a:latin typeface="Segoe Light"/>
                <a:cs typeface="Segoe Light"/>
              </a:rPr>
              <a:t>Format</a:t>
            </a:r>
            <a:endParaRPr lang="en-US" sz="3200" dirty="0">
              <a:solidFill>
                <a:srgbClr val="EB7C00"/>
              </a:solidFill>
              <a:latin typeface="Segoe Light"/>
              <a:cs typeface="Segoe Light"/>
            </a:endParaRPr>
          </a:p>
        </p:txBody>
      </p:sp>
      <p:sp>
        <p:nvSpPr>
          <p:cNvPr id="10" name="Rectangle 9"/>
          <p:cNvSpPr/>
          <p:nvPr/>
        </p:nvSpPr>
        <p:spPr>
          <a:xfrm>
            <a:off x="2912428" y="3022600"/>
            <a:ext cx="7618016" cy="2540000"/>
          </a:xfrm>
          <a:prstGeom prst="rect">
            <a:avLst/>
          </a:prstGeom>
          <a:solidFill>
            <a:srgbClr val="0071BC"/>
          </a:solidFill>
          <a:ln>
            <a:noFill/>
          </a:ln>
          <a:effectLst/>
        </p:spPr>
        <p:style>
          <a:lnRef idx="1">
            <a:schemeClr val="accent1"/>
          </a:lnRef>
          <a:fillRef idx="3">
            <a:schemeClr val="accent1"/>
          </a:fillRef>
          <a:effectRef idx="2">
            <a:schemeClr val="accent1"/>
          </a:effectRef>
          <a:fontRef idx="minor">
            <a:schemeClr val="lt1"/>
          </a:fontRef>
        </p:style>
        <p:txBody>
          <a:bodyPr lIns="121888" tIns="60944" rIns="121888" bIns="60944" rtlCol="0" anchor="b" anchorCtr="0"/>
          <a:lstStyle/>
          <a:p>
            <a:pPr indent="-609443"/>
            <a:r>
              <a:rPr lang="en-US" sz="3200" b="1" dirty="0">
                <a:solidFill>
                  <a:schemeClr val="bg1"/>
                </a:solidFill>
                <a:latin typeface="Segoe Light"/>
                <a:cs typeface="Segoe Light"/>
              </a:rPr>
              <a:t>9</a:t>
            </a:r>
            <a:r>
              <a:rPr lang="en-US" sz="3200" dirty="0">
                <a:solidFill>
                  <a:schemeClr val="bg1"/>
                </a:solidFill>
                <a:latin typeface="Segoe Light"/>
                <a:cs typeface="Segoe Light"/>
              </a:rPr>
              <a:t> - Yeah, I learned </a:t>
            </a:r>
            <a:r>
              <a:rPr lang="en-US" sz="3200" dirty="0" smtClean="0">
                <a:solidFill>
                  <a:schemeClr val="bg1"/>
                </a:solidFill>
                <a:latin typeface="Segoe Light"/>
                <a:cs typeface="Segoe Light"/>
              </a:rPr>
              <a:t>plenty     </a:t>
            </a:r>
            <a:r>
              <a:rPr lang="en-US" sz="1400" dirty="0" smtClean="0">
                <a:solidFill>
                  <a:schemeClr val="bg1"/>
                </a:solidFill>
                <a:latin typeface="Segoe Light"/>
                <a:cs typeface="Segoe Light"/>
              </a:rPr>
              <a:t> </a:t>
            </a:r>
            <a:r>
              <a:rPr lang="en-US" sz="3200" dirty="0" smtClean="0">
                <a:solidFill>
                  <a:schemeClr val="bg1"/>
                </a:solidFill>
                <a:latin typeface="Segoe Light"/>
                <a:cs typeface="Segoe Light"/>
              </a:rPr>
              <a:t>(A-)</a:t>
            </a:r>
            <a:endParaRPr lang="en-US" sz="3200" dirty="0">
              <a:solidFill>
                <a:schemeClr val="bg1"/>
              </a:solidFill>
              <a:latin typeface="Segoe Light"/>
              <a:cs typeface="Segoe Light"/>
            </a:endParaRPr>
          </a:p>
          <a:p>
            <a:pPr indent="-609443"/>
            <a:r>
              <a:rPr lang="en-US" sz="3200" b="1" dirty="0">
                <a:solidFill>
                  <a:schemeClr val="bg1"/>
                </a:solidFill>
                <a:latin typeface="Segoe Light"/>
                <a:cs typeface="Segoe Light"/>
              </a:rPr>
              <a:t>8</a:t>
            </a:r>
            <a:r>
              <a:rPr lang="en-US" sz="3200" dirty="0">
                <a:solidFill>
                  <a:schemeClr val="bg1"/>
                </a:solidFill>
                <a:latin typeface="Segoe Light"/>
                <a:cs typeface="Segoe Light"/>
              </a:rPr>
              <a:t> - Cool </a:t>
            </a:r>
            <a:r>
              <a:rPr lang="en-US" sz="3200" dirty="0" smtClean="0">
                <a:solidFill>
                  <a:schemeClr val="bg1"/>
                </a:solidFill>
                <a:latin typeface="Segoe Light"/>
                <a:cs typeface="Segoe Light"/>
              </a:rPr>
              <a:t>event                       (B-)</a:t>
            </a:r>
            <a:endParaRPr lang="en-US" sz="3200" dirty="0">
              <a:solidFill>
                <a:schemeClr val="bg1"/>
              </a:solidFill>
              <a:latin typeface="Segoe Light"/>
              <a:cs typeface="Segoe Light"/>
            </a:endParaRPr>
          </a:p>
          <a:p>
            <a:pPr indent="-609443"/>
            <a:r>
              <a:rPr lang="en-US" sz="3200" dirty="0">
                <a:solidFill>
                  <a:schemeClr val="bg1"/>
                </a:solidFill>
                <a:latin typeface="Segoe Light"/>
                <a:cs typeface="Segoe Light"/>
              </a:rPr>
              <a:t>7 - </a:t>
            </a:r>
            <a:r>
              <a:rPr lang="en-US" sz="3200" dirty="0" smtClean="0">
                <a:solidFill>
                  <a:schemeClr val="bg1"/>
                </a:solidFill>
                <a:latin typeface="Segoe Light"/>
                <a:cs typeface="Segoe Light"/>
              </a:rPr>
              <a:t>Action </a:t>
            </a:r>
            <a:r>
              <a:rPr lang="en-US" sz="3200" dirty="0">
                <a:solidFill>
                  <a:schemeClr val="bg1"/>
                </a:solidFill>
                <a:latin typeface="Segoe Light"/>
                <a:cs typeface="Segoe Light"/>
              </a:rPr>
              <a:t>items to </a:t>
            </a:r>
            <a:r>
              <a:rPr lang="en-US" sz="3200" dirty="0" smtClean="0">
                <a:solidFill>
                  <a:schemeClr val="bg1"/>
                </a:solidFill>
                <a:latin typeface="Segoe Light"/>
                <a:cs typeface="Segoe Light"/>
              </a:rPr>
              <a:t>improve   (C-)</a:t>
            </a:r>
            <a:endParaRPr lang="en-US" sz="3200" dirty="0">
              <a:solidFill>
                <a:schemeClr val="bg1"/>
              </a:solidFill>
              <a:latin typeface="Segoe Light"/>
              <a:cs typeface="Segoe Light"/>
            </a:endParaRPr>
          </a:p>
          <a:p>
            <a:pPr indent="-609443"/>
            <a:r>
              <a:rPr lang="en-US" sz="3200" dirty="0">
                <a:solidFill>
                  <a:schemeClr val="bg1"/>
                </a:solidFill>
                <a:latin typeface="Segoe Light"/>
                <a:cs typeface="Segoe Light"/>
              </a:rPr>
              <a:t>6 – This is not </a:t>
            </a:r>
            <a:r>
              <a:rPr lang="en-US" sz="3200" dirty="0" smtClean="0">
                <a:solidFill>
                  <a:schemeClr val="bg1"/>
                </a:solidFill>
                <a:latin typeface="Segoe Light"/>
                <a:cs typeface="Segoe Light"/>
              </a:rPr>
              <a:t>good              (D-)</a:t>
            </a:r>
            <a:endParaRPr lang="en-US" sz="3200" dirty="0">
              <a:solidFill>
                <a:schemeClr val="bg1"/>
              </a:solidFill>
              <a:latin typeface="Segoe Light"/>
              <a:cs typeface="Segoe Light"/>
            </a:endParaRPr>
          </a:p>
          <a:p>
            <a:pPr indent="-609443"/>
            <a:r>
              <a:rPr lang="en-US" sz="3200" dirty="0">
                <a:solidFill>
                  <a:schemeClr val="bg1"/>
                </a:solidFill>
                <a:latin typeface="Segoe Light"/>
                <a:cs typeface="Segoe Light"/>
              </a:rPr>
              <a:t>… </a:t>
            </a:r>
            <a:r>
              <a:rPr lang="en-US" sz="3200" dirty="0" smtClean="0">
                <a:solidFill>
                  <a:schemeClr val="bg1"/>
                </a:solidFill>
                <a:latin typeface="Segoe Light"/>
                <a:cs typeface="Segoe Light"/>
              </a:rPr>
              <a:t>You get the picture…</a:t>
            </a:r>
            <a:endParaRPr lang="en-US" sz="3200" dirty="0">
              <a:solidFill>
                <a:schemeClr val="bg1"/>
              </a:solidFill>
              <a:latin typeface="Segoe Light"/>
              <a:cs typeface="Segoe Light"/>
            </a:endParaRPr>
          </a:p>
        </p:txBody>
      </p:sp>
      <p:sp>
        <p:nvSpPr>
          <p:cNvPr id="12" name="Rectangle 11"/>
          <p:cNvSpPr/>
          <p:nvPr/>
        </p:nvSpPr>
        <p:spPr>
          <a:xfrm>
            <a:off x="2912428" y="5681475"/>
            <a:ext cx="7618016" cy="693925"/>
          </a:xfrm>
          <a:prstGeom prst="rect">
            <a:avLst/>
          </a:prstGeom>
          <a:solidFill>
            <a:srgbClr val="FF8A00"/>
          </a:solidFill>
          <a:ln>
            <a:noFill/>
          </a:ln>
          <a:effectLst/>
        </p:spPr>
        <p:style>
          <a:lnRef idx="1">
            <a:schemeClr val="accent1"/>
          </a:lnRef>
          <a:fillRef idx="3">
            <a:schemeClr val="accent1"/>
          </a:fillRef>
          <a:effectRef idx="2">
            <a:schemeClr val="accent1"/>
          </a:effectRef>
          <a:fontRef idx="minor">
            <a:schemeClr val="lt1"/>
          </a:fontRef>
        </p:style>
        <p:txBody>
          <a:bodyPr lIns="121888" tIns="60944" rIns="121888" bIns="60944" rtlCol="0" anchor="b" anchorCtr="0"/>
          <a:lstStyle/>
          <a:p>
            <a:pPr indent="-609443"/>
            <a:r>
              <a:rPr lang="en-US" sz="3200" dirty="0">
                <a:solidFill>
                  <a:schemeClr val="bg1"/>
                </a:solidFill>
                <a:latin typeface="Segoe Light"/>
                <a:cs typeface="Segoe Light"/>
              </a:rPr>
              <a:t>Score generously, </a:t>
            </a:r>
            <a:r>
              <a:rPr lang="en-US" sz="3200" dirty="0" smtClean="0">
                <a:solidFill>
                  <a:schemeClr val="bg1"/>
                </a:solidFill>
                <a:latin typeface="Segoe Light"/>
                <a:cs typeface="Segoe Light"/>
              </a:rPr>
              <a:t>actionable </a:t>
            </a:r>
            <a:r>
              <a:rPr lang="en-US" sz="3200" dirty="0">
                <a:solidFill>
                  <a:schemeClr val="bg1"/>
                </a:solidFill>
                <a:latin typeface="Segoe Light"/>
                <a:cs typeface="Segoe Light"/>
              </a:rPr>
              <a:t>feedback </a:t>
            </a:r>
          </a:p>
        </p:txBody>
      </p:sp>
      <p:sp>
        <p:nvSpPr>
          <p:cNvPr id="2" name="TextBox 1"/>
          <p:cNvSpPr txBox="1"/>
          <p:nvPr/>
        </p:nvSpPr>
        <p:spPr>
          <a:xfrm>
            <a:off x="812588" y="4343400"/>
            <a:ext cx="5756487" cy="1969771"/>
          </a:xfrm>
          <a:prstGeom prst="rect">
            <a:avLst/>
          </a:prstGeom>
          <a:noFill/>
        </p:spPr>
        <p:txBody>
          <a:bodyPr vert="vert270" wrap="none" lIns="0" tIns="0" rIns="0" bIns="0" rtlCol="0">
            <a:spAutoFit/>
          </a:bodyPr>
          <a:lstStyle/>
          <a:p>
            <a:r>
              <a:rPr lang="en-US" sz="12800" dirty="0">
                <a:solidFill>
                  <a:schemeClr val="tx1">
                    <a:lumMod val="50000"/>
                    <a:lumOff val="50000"/>
                  </a:schemeClr>
                </a:solidFill>
                <a:latin typeface="Segoe UI Light" pitchFamily="34" charset="0"/>
              </a:rPr>
              <a:t>Logistics</a:t>
            </a:r>
          </a:p>
        </p:txBody>
      </p:sp>
    </p:spTree>
    <p:extLst>
      <p:ext uri="{BB962C8B-B14F-4D97-AF65-F5344CB8AC3E}">
        <p14:creationId xmlns:p14="http://schemas.microsoft.com/office/powerpoint/2010/main" val="33549098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bwMode="auto">
          <a:xfrm>
            <a:off x="508095" y="3223051"/>
            <a:ext cx="2795836" cy="1782026"/>
          </a:xfrm>
          <a:prstGeom prst="rect">
            <a:avLst/>
          </a:prstGeom>
          <a:solidFill>
            <a:srgbClr val="00188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0" rIns="731520" bIns="91440" numCol="1" rtlCol="0" anchor="b" anchorCtr="0" compatLnSpc="1">
            <a:prstTxWarp prst="textNoShape">
              <a:avLst/>
            </a:prstTxWarp>
          </a:bodyPr>
          <a:lstStyle/>
          <a:p>
            <a:pPr defTabSz="1088456">
              <a:spcBef>
                <a:spcPct val="50000"/>
              </a:spcBef>
            </a:pPr>
            <a:r>
              <a:rPr lang="en-US" dirty="0" smtClean="0">
                <a:solidFill>
                  <a:schemeClr val="tx1"/>
                </a:solidFill>
              </a:rPr>
              <a:t>Windows Server</a:t>
            </a:r>
            <a:endParaRPr lang="en-US" dirty="0">
              <a:solidFill>
                <a:schemeClr val="tx1"/>
              </a:solidFill>
            </a:endParaRPr>
          </a:p>
        </p:txBody>
      </p:sp>
      <p:sp>
        <p:nvSpPr>
          <p:cNvPr id="29" name="Rectangle 28"/>
          <p:cNvSpPr/>
          <p:nvPr/>
        </p:nvSpPr>
        <p:spPr bwMode="auto">
          <a:xfrm>
            <a:off x="3373384" y="3223051"/>
            <a:ext cx="8294552" cy="1782026"/>
          </a:xfrm>
          <a:prstGeom prst="rect">
            <a:avLst/>
          </a:prstGeom>
          <a:solidFill>
            <a:schemeClr val="bg1">
              <a:alpha val="89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274320" bIns="45718" numCol="1" rtlCol="0" anchor="ctr" anchorCtr="0" compatLnSpc="1">
            <a:prstTxWarp prst="textNoShape">
              <a:avLst/>
            </a:prstTxWarp>
          </a:bodyPr>
          <a:lstStyle/>
          <a:p>
            <a:pPr marL="285750" indent="-285750" defTabSz="1088456">
              <a:spcBef>
                <a:spcPts val="699"/>
              </a:spcBef>
              <a:buFont typeface="Arial"/>
              <a:buChar char="•"/>
            </a:pPr>
            <a:r>
              <a:rPr lang="en-US" dirty="0"/>
              <a:t>1.4 GHz 64-bit processor</a:t>
            </a:r>
          </a:p>
          <a:p>
            <a:pPr marL="285750" indent="-285750" defTabSz="1088456">
              <a:spcBef>
                <a:spcPts val="699"/>
              </a:spcBef>
              <a:buFont typeface="Arial"/>
              <a:buChar char="•"/>
            </a:pPr>
            <a:r>
              <a:rPr lang="en-US" dirty="0"/>
              <a:t>512 MB RAM</a:t>
            </a:r>
          </a:p>
          <a:p>
            <a:pPr marL="285750" indent="-285750" defTabSz="1088456">
              <a:spcBef>
                <a:spcPts val="699"/>
              </a:spcBef>
              <a:buFont typeface="Arial"/>
              <a:buChar char="•"/>
            </a:pPr>
            <a:r>
              <a:rPr lang="en-US" dirty="0"/>
              <a:t>32 GB Disk Space</a:t>
            </a:r>
          </a:p>
          <a:p>
            <a:pPr marL="285750" indent="-285750">
              <a:buFont typeface="Arial" pitchFamily="34" charset="0"/>
              <a:buChar char="•"/>
            </a:pPr>
            <a:r>
              <a:rPr lang="en-US" dirty="0" smtClean="0"/>
              <a:t>Super </a:t>
            </a:r>
            <a:r>
              <a:rPr lang="en-US" dirty="0"/>
              <a:t>VGA (800 x 600) or higher-resolution </a:t>
            </a:r>
            <a:r>
              <a:rPr lang="en-US" dirty="0" smtClean="0"/>
              <a:t>monitor</a:t>
            </a:r>
          </a:p>
          <a:p>
            <a:pPr marL="285750" indent="-285750">
              <a:buFont typeface="Arial" pitchFamily="34" charset="0"/>
              <a:buChar char="•"/>
            </a:pPr>
            <a:r>
              <a:rPr lang="en-US" dirty="0"/>
              <a:t>DVD drive, Keyboard, </a:t>
            </a:r>
            <a:r>
              <a:rPr lang="en-US" dirty="0" smtClean="0"/>
              <a:t>mouse</a:t>
            </a:r>
            <a:endParaRPr lang="en-US" dirty="0"/>
          </a:p>
        </p:txBody>
      </p:sp>
      <p:sp>
        <p:nvSpPr>
          <p:cNvPr id="24" name="Rectangle 23"/>
          <p:cNvSpPr/>
          <p:nvPr/>
        </p:nvSpPr>
        <p:spPr bwMode="auto">
          <a:xfrm>
            <a:off x="508095" y="1321473"/>
            <a:ext cx="2795836" cy="1770439"/>
          </a:xfrm>
          <a:prstGeom prst="rect">
            <a:avLst/>
          </a:prstGeom>
          <a:solidFill>
            <a:srgbClr val="00188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0" rIns="731520" bIns="91440" numCol="1" rtlCol="0" anchor="b" anchorCtr="0" compatLnSpc="1">
            <a:prstTxWarp prst="textNoShape">
              <a:avLst/>
            </a:prstTxWarp>
          </a:bodyPr>
          <a:lstStyle/>
          <a:p>
            <a:pPr defTabSz="1088456">
              <a:spcBef>
                <a:spcPct val="50000"/>
              </a:spcBef>
            </a:pPr>
            <a:r>
              <a:rPr lang="en-US" dirty="0" smtClean="0">
                <a:solidFill>
                  <a:schemeClr val="tx1"/>
                </a:solidFill>
              </a:rPr>
              <a:t>Windows 8</a:t>
            </a:r>
            <a:endParaRPr lang="en-US" dirty="0">
              <a:solidFill>
                <a:schemeClr val="tx1"/>
              </a:solidFill>
            </a:endParaRPr>
          </a:p>
        </p:txBody>
      </p:sp>
      <p:sp>
        <p:nvSpPr>
          <p:cNvPr id="25" name="Rectangle 24"/>
          <p:cNvSpPr/>
          <p:nvPr/>
        </p:nvSpPr>
        <p:spPr bwMode="auto">
          <a:xfrm>
            <a:off x="3373384" y="1321473"/>
            <a:ext cx="8294552" cy="1770439"/>
          </a:xfrm>
          <a:prstGeom prst="rect">
            <a:avLst/>
          </a:prstGeom>
          <a:solidFill>
            <a:schemeClr val="bg1">
              <a:alpha val="89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274320" bIns="45718" numCol="1" rtlCol="0" anchor="ctr" anchorCtr="0" compatLnSpc="1">
            <a:prstTxWarp prst="textNoShape">
              <a:avLst/>
            </a:prstTxWarp>
          </a:bodyPr>
          <a:lstStyle/>
          <a:p>
            <a:pPr marL="285750" indent="-285750">
              <a:buFont typeface="Arial" pitchFamily="34" charset="0"/>
              <a:buChar char="•"/>
            </a:pPr>
            <a:r>
              <a:rPr lang="en-US" dirty="0"/>
              <a:t>1 gigahertz (GHz) or faster 32-bit (x86) or 64-bit (x64) processor</a:t>
            </a:r>
          </a:p>
          <a:p>
            <a:pPr marL="285750" indent="-285750">
              <a:buFont typeface="Arial" pitchFamily="34" charset="0"/>
              <a:buChar char="•"/>
            </a:pPr>
            <a:r>
              <a:rPr lang="en-US" dirty="0"/>
              <a:t>1 gigabyte (GB) RAM (32-bit) or 2 GB RAM (64-bit)</a:t>
            </a:r>
          </a:p>
          <a:p>
            <a:pPr marL="285750" indent="-285750">
              <a:buFont typeface="Arial" pitchFamily="34" charset="0"/>
              <a:buChar char="•"/>
            </a:pPr>
            <a:r>
              <a:rPr lang="en-US" dirty="0"/>
              <a:t>16 GB available hard disk space (32-bit) or 20 GB (64-bit)</a:t>
            </a:r>
          </a:p>
          <a:p>
            <a:pPr marL="285750" indent="-285750">
              <a:buFont typeface="Arial" pitchFamily="34" charset="0"/>
              <a:buChar char="•"/>
            </a:pPr>
            <a:r>
              <a:rPr lang="en-US" dirty="0"/>
              <a:t>DirectX 9 graphics device with WDDM 1.0 or higher driver</a:t>
            </a:r>
          </a:p>
          <a:p>
            <a:pPr marL="285750" indent="-285750">
              <a:buFont typeface="Arial" pitchFamily="34" charset="0"/>
              <a:buChar char="•"/>
            </a:pPr>
            <a:r>
              <a:rPr lang="en-US" dirty="0"/>
              <a:t>Taking advantage of touch input requires a screen that supports multi-touch</a:t>
            </a:r>
          </a:p>
        </p:txBody>
      </p:sp>
      <p:sp>
        <p:nvSpPr>
          <p:cNvPr id="2" name="Title 1"/>
          <p:cNvSpPr>
            <a:spLocks noGrp="1"/>
          </p:cNvSpPr>
          <p:nvPr>
            <p:ph type="title"/>
          </p:nvPr>
        </p:nvSpPr>
        <p:spPr>
          <a:xfrm>
            <a:off x="519112" y="228600"/>
            <a:ext cx="11149013" cy="553998"/>
          </a:xfrm>
        </p:spPr>
        <p:txBody>
          <a:bodyPr/>
          <a:lstStyle/>
          <a:p>
            <a:r>
              <a:rPr lang="en-US" sz="4000" dirty="0" smtClean="0"/>
              <a:t>Windows Server 2012 Windows 8 Requirements</a:t>
            </a:r>
            <a:endParaRPr lang="en-US" sz="4000" dirty="0"/>
          </a:p>
        </p:txBody>
      </p:sp>
      <p:pic>
        <p:nvPicPr>
          <p:cNvPr id="34" name="Picture 3" descr="\\MAGNUM\Projects\Microsoft\Cloud Power FY12\Design\Icons\PNGs\Public_Cloud_Productivity.png"/>
          <p:cNvPicPr>
            <a:picLocks noChangeAspect="1" noChangeArrowheads="1"/>
          </p:cNvPicPr>
          <p:nvPr/>
        </p:nvPicPr>
        <p:blipFill>
          <a:blip r:embed="rId3" cstate="print">
            <a:lum bright="100000"/>
          </a:blip>
          <a:stretch>
            <a:fillRect/>
          </a:stretch>
        </p:blipFill>
        <p:spPr bwMode="auto">
          <a:xfrm>
            <a:off x="2033337" y="3349804"/>
            <a:ext cx="1145176" cy="1145176"/>
          </a:xfrm>
          <a:prstGeom prst="rect">
            <a:avLst/>
          </a:prstGeom>
          <a:noFill/>
        </p:spPr>
      </p:pic>
    </p:spTree>
    <p:extLst>
      <p:ext uri="{BB962C8B-B14F-4D97-AF65-F5344CB8AC3E}">
        <p14:creationId xmlns:p14="http://schemas.microsoft.com/office/powerpoint/2010/main" val="289779041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bwMode="auto">
          <a:xfrm>
            <a:off x="421114" y="4185242"/>
            <a:ext cx="3123457" cy="1583566"/>
          </a:xfrm>
          <a:prstGeom prst="rect">
            <a:avLst/>
          </a:prstGeom>
          <a:solidFill>
            <a:srgbClr val="00188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0" rIns="731520" bIns="91440" numCol="1" rtlCol="0" anchor="b" anchorCtr="0" compatLnSpc="1">
            <a:prstTxWarp prst="textNoShape">
              <a:avLst/>
            </a:prstTxWarp>
          </a:bodyPr>
          <a:lstStyle/>
          <a:p>
            <a:pPr defTabSz="1088456">
              <a:spcBef>
                <a:spcPct val="50000"/>
              </a:spcBef>
            </a:pPr>
            <a:r>
              <a:rPr lang="en-US" dirty="0" smtClean="0">
                <a:solidFill>
                  <a:schemeClr val="tx1"/>
                </a:solidFill>
              </a:rPr>
              <a:t>Hyper-V on Client MUST have SLAT ****</a:t>
            </a:r>
            <a:endParaRPr lang="en-US" dirty="0">
              <a:solidFill>
                <a:schemeClr val="tx1"/>
              </a:solidFill>
            </a:endParaRPr>
          </a:p>
        </p:txBody>
      </p:sp>
      <p:sp>
        <p:nvSpPr>
          <p:cNvPr id="32" name="Rectangle 31"/>
          <p:cNvSpPr/>
          <p:nvPr/>
        </p:nvSpPr>
        <p:spPr bwMode="auto">
          <a:xfrm>
            <a:off x="3642121" y="4185242"/>
            <a:ext cx="7540502" cy="1583566"/>
          </a:xfrm>
          <a:prstGeom prst="rect">
            <a:avLst/>
          </a:prstGeom>
          <a:solidFill>
            <a:schemeClr val="bg1">
              <a:alpha val="89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274320" bIns="45718" numCol="1" rtlCol="0" anchor="ctr" anchorCtr="0" compatLnSpc="1">
            <a:prstTxWarp prst="textNoShape">
              <a:avLst/>
            </a:prstTxWarp>
          </a:bodyPr>
          <a:lstStyle/>
          <a:p>
            <a:r>
              <a:rPr lang="de-DE" sz="1600" dirty="0" smtClean="0"/>
              <a:t>** Intel: </a:t>
            </a:r>
            <a:r>
              <a:rPr lang="en-US" sz="1600" dirty="0"/>
              <a:t>EPT </a:t>
            </a:r>
            <a:r>
              <a:rPr lang="en-US" sz="1600" dirty="0" smtClean="0"/>
              <a:t> Intel </a:t>
            </a:r>
            <a:r>
              <a:rPr lang="en-US" sz="1600" dirty="0"/>
              <a:t>processors whose names start with '</a:t>
            </a:r>
            <a:r>
              <a:rPr lang="en-US" sz="1600" dirty="0" err="1"/>
              <a:t>i</a:t>
            </a:r>
            <a:r>
              <a:rPr lang="en-US" sz="1600" dirty="0"/>
              <a:t>', e.g. i3, i5, i7, </a:t>
            </a:r>
            <a:r>
              <a:rPr lang="en-US" sz="1600" dirty="0" smtClean="0"/>
              <a:t>i9</a:t>
            </a:r>
          </a:p>
          <a:p>
            <a:r>
              <a:rPr lang="en-US" sz="1600" dirty="0" smtClean="0"/>
              <a:t>*** AMD: RVI/NPT</a:t>
            </a:r>
            <a:endParaRPr lang="en-US" sz="1600" dirty="0"/>
          </a:p>
          <a:p>
            <a:r>
              <a:rPr lang="en-US" b="1" dirty="0" smtClean="0"/>
              <a:t>**** SLAT </a:t>
            </a:r>
            <a:r>
              <a:rPr lang="en-US" dirty="0"/>
              <a:t>is a feature of the CPU  = Second Level Address Translation </a:t>
            </a:r>
          </a:p>
          <a:p>
            <a:r>
              <a:rPr lang="de-DE" sz="1400" dirty="0" smtClean="0"/>
              <a:t>Samples: </a:t>
            </a:r>
          </a:p>
          <a:p>
            <a:pPr lvl="1"/>
            <a:r>
              <a:rPr lang="de-DE" sz="1400" dirty="0" smtClean="0"/>
              <a:t>Lenovo </a:t>
            </a:r>
            <a:r>
              <a:rPr lang="de-DE" sz="1400" dirty="0"/>
              <a:t>T410, T510, W510, W520, T420s, T520, X201 </a:t>
            </a:r>
          </a:p>
          <a:p>
            <a:pPr lvl="1"/>
            <a:r>
              <a:rPr lang="de-DE" sz="1400" dirty="0"/>
              <a:t>Samsung 900x </a:t>
            </a:r>
            <a:r>
              <a:rPr lang="de-DE" sz="1400" dirty="0" smtClean="0"/>
              <a:t>/ Dell </a:t>
            </a:r>
            <a:r>
              <a:rPr lang="de-DE" sz="1400" dirty="0"/>
              <a:t>Precision M4600</a:t>
            </a:r>
          </a:p>
        </p:txBody>
      </p:sp>
      <p:sp>
        <p:nvSpPr>
          <p:cNvPr id="28" name="Rectangle 27"/>
          <p:cNvSpPr/>
          <p:nvPr/>
        </p:nvSpPr>
        <p:spPr bwMode="auto">
          <a:xfrm>
            <a:off x="421114" y="2643738"/>
            <a:ext cx="3123457" cy="1472749"/>
          </a:xfrm>
          <a:prstGeom prst="rect">
            <a:avLst/>
          </a:prstGeom>
          <a:solidFill>
            <a:srgbClr val="00188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0" rIns="731520" bIns="91440" numCol="1" rtlCol="0" anchor="b" anchorCtr="0" compatLnSpc="1">
            <a:prstTxWarp prst="textNoShape">
              <a:avLst/>
            </a:prstTxWarp>
          </a:bodyPr>
          <a:lstStyle/>
          <a:p>
            <a:pPr defTabSz="1088456">
              <a:spcBef>
                <a:spcPct val="50000"/>
              </a:spcBef>
            </a:pPr>
            <a:r>
              <a:rPr lang="en-US" dirty="0" smtClean="0">
                <a:solidFill>
                  <a:schemeClr val="tx1"/>
                </a:solidFill>
              </a:rPr>
              <a:t>Execute Disable</a:t>
            </a:r>
            <a:endParaRPr lang="en-US" dirty="0">
              <a:solidFill>
                <a:schemeClr val="tx1"/>
              </a:solidFill>
            </a:endParaRPr>
          </a:p>
        </p:txBody>
      </p:sp>
      <p:sp>
        <p:nvSpPr>
          <p:cNvPr id="29" name="Rectangle 28"/>
          <p:cNvSpPr/>
          <p:nvPr/>
        </p:nvSpPr>
        <p:spPr bwMode="auto">
          <a:xfrm>
            <a:off x="3642121" y="2643738"/>
            <a:ext cx="7540502" cy="1472749"/>
          </a:xfrm>
          <a:prstGeom prst="rect">
            <a:avLst/>
          </a:prstGeom>
          <a:solidFill>
            <a:schemeClr val="bg1">
              <a:alpha val="89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274320" bIns="45718" numCol="1" rtlCol="0" anchor="ctr" anchorCtr="0" compatLnSpc="1">
            <a:prstTxWarp prst="textNoShape">
              <a:avLst/>
            </a:prstTxWarp>
          </a:bodyPr>
          <a:lstStyle/>
          <a:p>
            <a:pPr defTabSz="1088456">
              <a:spcBef>
                <a:spcPts val="699"/>
              </a:spcBef>
            </a:pPr>
            <a:r>
              <a:rPr lang="en-US" b="1" dirty="0" smtClean="0">
                <a:solidFill>
                  <a:schemeClr val="tx1">
                    <a:alpha val="99000"/>
                  </a:schemeClr>
                </a:solidFill>
                <a:latin typeface="Segoe UI" pitchFamily="34" charset="0"/>
              </a:rPr>
              <a:t>* Hardware </a:t>
            </a:r>
            <a:r>
              <a:rPr lang="en-US" b="1" dirty="0">
                <a:solidFill>
                  <a:schemeClr val="tx1">
                    <a:alpha val="99000"/>
                  </a:schemeClr>
                </a:solidFill>
                <a:latin typeface="Segoe UI" pitchFamily="34" charset="0"/>
              </a:rPr>
              <a:t>enabled Data Execution </a:t>
            </a:r>
            <a:r>
              <a:rPr lang="en-US" b="1" dirty="0" smtClean="0">
                <a:solidFill>
                  <a:schemeClr val="tx1">
                    <a:alpha val="99000"/>
                  </a:schemeClr>
                </a:solidFill>
                <a:latin typeface="Segoe UI" pitchFamily="34" charset="0"/>
              </a:rPr>
              <a:t>Prevention (DEP) </a:t>
            </a:r>
            <a:endParaRPr lang="en-US" b="1" dirty="0">
              <a:solidFill>
                <a:schemeClr val="tx1">
                  <a:alpha val="99000"/>
                </a:schemeClr>
              </a:solidFill>
              <a:latin typeface="Segoe UI" pitchFamily="34" charset="0"/>
            </a:endParaRPr>
          </a:p>
          <a:p>
            <a:pPr defTabSz="1088456">
              <a:spcBef>
                <a:spcPts val="699"/>
              </a:spcBef>
            </a:pPr>
            <a:r>
              <a:rPr lang="en-US" b="1" dirty="0">
                <a:solidFill>
                  <a:schemeClr val="tx1">
                    <a:alpha val="99000"/>
                  </a:schemeClr>
                </a:solidFill>
                <a:latin typeface="Segoe UI" pitchFamily="34" charset="0"/>
              </a:rPr>
              <a:t>Likely found under Configuration then “Security</a:t>
            </a:r>
            <a:r>
              <a:rPr lang="en-US" b="1" dirty="0" smtClean="0">
                <a:solidFill>
                  <a:schemeClr val="tx1">
                    <a:alpha val="99000"/>
                  </a:schemeClr>
                </a:solidFill>
                <a:latin typeface="Segoe UI" pitchFamily="34" charset="0"/>
              </a:rPr>
              <a:t>”</a:t>
            </a:r>
            <a:endParaRPr lang="en-US" b="1" dirty="0">
              <a:solidFill>
                <a:schemeClr val="tx1">
                  <a:alpha val="99000"/>
                </a:schemeClr>
              </a:solidFill>
              <a:latin typeface="Segoe UI" pitchFamily="34" charset="0"/>
            </a:endParaRPr>
          </a:p>
          <a:p>
            <a:pPr defTabSz="1088456">
              <a:spcBef>
                <a:spcPts val="699"/>
              </a:spcBef>
            </a:pPr>
            <a:r>
              <a:rPr lang="en-US" b="1" dirty="0" smtClean="0">
                <a:solidFill>
                  <a:schemeClr val="tx1">
                    <a:alpha val="99000"/>
                  </a:schemeClr>
                </a:solidFill>
                <a:latin typeface="Segoe UI" pitchFamily="34" charset="0"/>
              </a:rPr>
              <a:t>	Intel</a:t>
            </a:r>
            <a:r>
              <a:rPr lang="en-US" b="1" dirty="0">
                <a:solidFill>
                  <a:schemeClr val="tx1">
                    <a:alpha val="99000"/>
                  </a:schemeClr>
                </a:solidFill>
                <a:latin typeface="Segoe UI" pitchFamily="34" charset="0"/>
              </a:rPr>
              <a:t>: XD bit (Execute Disable)</a:t>
            </a:r>
          </a:p>
          <a:p>
            <a:pPr defTabSz="1088456">
              <a:spcBef>
                <a:spcPts val="699"/>
              </a:spcBef>
            </a:pPr>
            <a:r>
              <a:rPr lang="en-US" b="1" dirty="0" smtClean="0">
                <a:solidFill>
                  <a:schemeClr val="tx1">
                    <a:alpha val="99000"/>
                  </a:schemeClr>
                </a:solidFill>
                <a:latin typeface="Segoe UI" pitchFamily="34" charset="0"/>
              </a:rPr>
              <a:t>	AMD</a:t>
            </a:r>
            <a:r>
              <a:rPr lang="en-US" b="1" dirty="0">
                <a:solidFill>
                  <a:schemeClr val="tx1">
                    <a:alpha val="99000"/>
                  </a:schemeClr>
                </a:solidFill>
                <a:latin typeface="Segoe UI" pitchFamily="34" charset="0"/>
              </a:rPr>
              <a:t>: NX bit (no Execute bit)</a:t>
            </a:r>
          </a:p>
        </p:txBody>
      </p:sp>
      <p:sp>
        <p:nvSpPr>
          <p:cNvPr id="24" name="Rectangle 23"/>
          <p:cNvSpPr/>
          <p:nvPr/>
        </p:nvSpPr>
        <p:spPr bwMode="auto">
          <a:xfrm>
            <a:off x="421114" y="1102114"/>
            <a:ext cx="3123457" cy="1463173"/>
          </a:xfrm>
          <a:prstGeom prst="rect">
            <a:avLst/>
          </a:prstGeom>
          <a:solidFill>
            <a:srgbClr val="00188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0" rIns="731520" bIns="91440" numCol="1" rtlCol="0" anchor="b" anchorCtr="0" compatLnSpc="1">
            <a:prstTxWarp prst="textNoShape">
              <a:avLst/>
            </a:prstTxWarp>
          </a:bodyPr>
          <a:lstStyle/>
          <a:p>
            <a:pPr defTabSz="1088456">
              <a:spcBef>
                <a:spcPct val="50000"/>
              </a:spcBef>
            </a:pPr>
            <a:r>
              <a:rPr lang="en-US" dirty="0" smtClean="0">
                <a:solidFill>
                  <a:schemeClr val="tx1"/>
                </a:solidFill>
              </a:rPr>
              <a:t>Virtualization Technology</a:t>
            </a:r>
            <a:endParaRPr lang="en-US" dirty="0">
              <a:solidFill>
                <a:schemeClr val="tx1"/>
              </a:solidFill>
            </a:endParaRPr>
          </a:p>
        </p:txBody>
      </p:sp>
      <p:sp>
        <p:nvSpPr>
          <p:cNvPr id="25" name="Rectangle 24"/>
          <p:cNvSpPr/>
          <p:nvPr/>
        </p:nvSpPr>
        <p:spPr bwMode="auto">
          <a:xfrm>
            <a:off x="3642121" y="1102114"/>
            <a:ext cx="7540502" cy="1463173"/>
          </a:xfrm>
          <a:prstGeom prst="rect">
            <a:avLst/>
          </a:prstGeom>
          <a:solidFill>
            <a:schemeClr val="bg1">
              <a:alpha val="89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274320" bIns="45718" numCol="1" rtlCol="0" anchor="ctr" anchorCtr="0" compatLnSpc="1">
            <a:prstTxWarp prst="textNoShape">
              <a:avLst/>
            </a:prstTxWarp>
          </a:bodyPr>
          <a:lstStyle/>
          <a:p>
            <a:r>
              <a:rPr lang="en-US" b="1" dirty="0" smtClean="0">
                <a:solidFill>
                  <a:schemeClr val="tx1">
                    <a:alpha val="99000"/>
                  </a:schemeClr>
                </a:solidFill>
                <a:latin typeface="Segoe UI" pitchFamily="34" charset="0"/>
              </a:rPr>
              <a:t>* X64 Architecture with </a:t>
            </a:r>
            <a:r>
              <a:rPr lang="en-US" b="1" dirty="0">
                <a:solidFill>
                  <a:schemeClr val="tx1">
                    <a:alpha val="99000"/>
                  </a:schemeClr>
                </a:solidFill>
                <a:latin typeface="Segoe UI" pitchFamily="34" charset="0"/>
              </a:rPr>
              <a:t>Hardware Assisted </a:t>
            </a:r>
            <a:r>
              <a:rPr lang="en-US" b="1" dirty="0" smtClean="0">
                <a:solidFill>
                  <a:schemeClr val="tx1">
                    <a:alpha val="99000"/>
                  </a:schemeClr>
                </a:solidFill>
                <a:latin typeface="Segoe UI" pitchFamily="34" charset="0"/>
              </a:rPr>
              <a:t>Virtualization</a:t>
            </a:r>
          </a:p>
          <a:p>
            <a:r>
              <a:rPr lang="en-US" b="1" dirty="0">
                <a:solidFill>
                  <a:schemeClr val="tx1">
                    <a:alpha val="99000"/>
                  </a:schemeClr>
                </a:solidFill>
                <a:latin typeface="Segoe UI" pitchFamily="34" charset="0"/>
              </a:rPr>
              <a:t>Likely found under Configuration then “Virtualization” or “Processor”</a:t>
            </a:r>
          </a:p>
          <a:p>
            <a:r>
              <a:rPr lang="en-US" b="1" dirty="0" smtClean="0">
                <a:solidFill>
                  <a:schemeClr val="tx1">
                    <a:alpha val="99000"/>
                  </a:schemeClr>
                </a:solidFill>
                <a:latin typeface="Segoe UI" pitchFamily="34" charset="0"/>
              </a:rPr>
              <a:t>	Intel</a:t>
            </a:r>
            <a:r>
              <a:rPr lang="en-US" b="1" dirty="0">
                <a:solidFill>
                  <a:schemeClr val="tx1">
                    <a:alpha val="99000"/>
                  </a:schemeClr>
                </a:solidFill>
                <a:latin typeface="Segoe UI" pitchFamily="34" charset="0"/>
              </a:rPr>
              <a:t>: Intel VT</a:t>
            </a:r>
          </a:p>
          <a:p>
            <a:r>
              <a:rPr lang="en-US" b="1" dirty="0" smtClean="0">
                <a:solidFill>
                  <a:schemeClr val="tx1">
                    <a:alpha val="99000"/>
                  </a:schemeClr>
                </a:solidFill>
                <a:latin typeface="Segoe UI" pitchFamily="34" charset="0"/>
              </a:rPr>
              <a:t>	AMD</a:t>
            </a:r>
            <a:r>
              <a:rPr lang="en-US" b="1" dirty="0">
                <a:solidFill>
                  <a:schemeClr val="tx1">
                    <a:alpha val="99000"/>
                  </a:schemeClr>
                </a:solidFill>
                <a:latin typeface="Segoe UI" pitchFamily="34" charset="0"/>
              </a:rPr>
              <a:t>: </a:t>
            </a:r>
            <a:r>
              <a:rPr lang="en-US" b="1" dirty="0" smtClean="0">
                <a:solidFill>
                  <a:schemeClr val="tx1">
                    <a:alpha val="99000"/>
                  </a:schemeClr>
                </a:solidFill>
                <a:latin typeface="Segoe UI" pitchFamily="34" charset="0"/>
              </a:rPr>
              <a:t>AMD-V</a:t>
            </a:r>
            <a:endParaRPr lang="en-US" b="1" dirty="0">
              <a:solidFill>
                <a:schemeClr val="tx1">
                  <a:alpha val="99000"/>
                </a:schemeClr>
              </a:solidFill>
              <a:latin typeface="Segoe UI" pitchFamily="34" charset="0"/>
            </a:endParaRPr>
          </a:p>
        </p:txBody>
      </p:sp>
      <p:sp>
        <p:nvSpPr>
          <p:cNvPr id="2" name="Title 1"/>
          <p:cNvSpPr>
            <a:spLocks noGrp="1"/>
          </p:cNvSpPr>
          <p:nvPr>
            <p:ph type="title"/>
          </p:nvPr>
        </p:nvSpPr>
        <p:spPr>
          <a:xfrm>
            <a:off x="519112" y="228600"/>
            <a:ext cx="11149013" cy="553998"/>
          </a:xfrm>
        </p:spPr>
        <p:txBody>
          <a:bodyPr/>
          <a:lstStyle/>
          <a:p>
            <a:r>
              <a:rPr lang="en-US" sz="4000" dirty="0" smtClean="0"/>
              <a:t>Hyper-V Requirements</a:t>
            </a:r>
            <a:endParaRPr lang="en-US" sz="4000" dirty="0"/>
          </a:p>
        </p:txBody>
      </p:sp>
      <p:pic>
        <p:nvPicPr>
          <p:cNvPr id="34" name="Picture 3" descr="\\MAGNUM\Projects\Microsoft\Cloud Power FY12\Design\Icons\PNGs\Public_Cloud_Productivity.png"/>
          <p:cNvPicPr>
            <a:picLocks noChangeAspect="1" noChangeArrowheads="1"/>
          </p:cNvPicPr>
          <p:nvPr/>
        </p:nvPicPr>
        <p:blipFill>
          <a:blip r:embed="rId3" cstate="print">
            <a:lum bright="100000"/>
          </a:blip>
          <a:stretch>
            <a:fillRect/>
          </a:stretch>
        </p:blipFill>
        <p:spPr bwMode="auto">
          <a:xfrm>
            <a:off x="2125800" y="2565287"/>
            <a:ext cx="1159559" cy="1159559"/>
          </a:xfrm>
          <a:prstGeom prst="rect">
            <a:avLst/>
          </a:prstGeom>
          <a:noFill/>
        </p:spPr>
      </p:pic>
      <p:pic>
        <p:nvPicPr>
          <p:cNvPr id="41" name="Picture 7" descr="\\MAGNUM\Projects\Microsoft\Cloud Power FY12\Design\ICONS_PNG\Rich_user_experience.png"/>
          <p:cNvPicPr>
            <a:picLocks noChangeAspect="1" noChangeArrowheads="1"/>
          </p:cNvPicPr>
          <p:nvPr/>
        </p:nvPicPr>
        <p:blipFill>
          <a:blip r:embed="rId4" cstate="print">
            <a:lum bright="100000"/>
          </a:blip>
          <a:srcRect/>
          <a:stretch>
            <a:fillRect/>
          </a:stretch>
        </p:blipFill>
        <p:spPr bwMode="auto">
          <a:xfrm>
            <a:off x="2099233" y="4203375"/>
            <a:ext cx="1120530" cy="1120530"/>
          </a:xfrm>
          <a:prstGeom prst="rect">
            <a:avLst/>
          </a:prstGeom>
          <a:noFill/>
        </p:spPr>
      </p:pic>
      <p:sp>
        <p:nvSpPr>
          <p:cNvPr id="3" name="Rectangle 2"/>
          <p:cNvSpPr/>
          <p:nvPr/>
        </p:nvSpPr>
        <p:spPr>
          <a:xfrm>
            <a:off x="508095" y="5851699"/>
            <a:ext cx="11159841" cy="984885"/>
          </a:xfrm>
          <a:prstGeom prst="rect">
            <a:avLst/>
          </a:prstGeom>
        </p:spPr>
        <p:txBody>
          <a:bodyPr wrap="square">
            <a:spAutoFit/>
          </a:bodyPr>
          <a:lstStyle/>
          <a:p>
            <a:pPr marL="0" lvl="1"/>
            <a:r>
              <a:rPr lang="en-US" sz="1100" dirty="0" smtClean="0"/>
              <a:t>* </a:t>
            </a:r>
            <a:r>
              <a:rPr lang="en-US" sz="1100" b="1" dirty="0">
                <a:solidFill>
                  <a:schemeClr val="tx1">
                    <a:alpha val="99000"/>
                  </a:schemeClr>
                </a:solidFill>
                <a:latin typeface="Segoe UI" pitchFamily="34" charset="0"/>
              </a:rPr>
              <a:t>Bios Requirements for Enabling Hyper-V. Short video to show exactly where you might find these settings. </a:t>
            </a:r>
            <a:r>
              <a:rPr lang="en-US" sz="1100" b="1" u="sng" dirty="0">
                <a:solidFill>
                  <a:schemeClr val="tx1">
                    <a:alpha val="99000"/>
                  </a:schemeClr>
                </a:solidFill>
                <a:latin typeface="Segoe UI" pitchFamily="34" charset="0"/>
              </a:rPr>
              <a:t>http://aka.ms/BiosHyper-V </a:t>
            </a:r>
            <a:endParaRPr lang="en-US" sz="1100" dirty="0" smtClean="0"/>
          </a:p>
          <a:p>
            <a:r>
              <a:rPr lang="en-US" sz="1100" dirty="0" smtClean="0"/>
              <a:t>** Intel: There </a:t>
            </a:r>
            <a:r>
              <a:rPr lang="en-US" sz="1100" dirty="0"/>
              <a:t>may be </a:t>
            </a:r>
            <a:r>
              <a:rPr lang="en-US" sz="1100" dirty="0" smtClean="0"/>
              <a:t>exceptions</a:t>
            </a:r>
            <a:r>
              <a:rPr lang="en-US" sz="1100" dirty="0"/>
              <a:t> </a:t>
            </a:r>
            <a:r>
              <a:rPr lang="en-US" sz="1100" dirty="0" smtClean="0"/>
              <a:t> Any </a:t>
            </a:r>
            <a:r>
              <a:rPr lang="en-US" sz="1100" dirty="0"/>
              <a:t>Intel CPUs based on Nehalem, </a:t>
            </a:r>
            <a:r>
              <a:rPr lang="en-US" sz="1100" dirty="0" err="1"/>
              <a:t>Westmere</a:t>
            </a:r>
            <a:r>
              <a:rPr lang="en-US" sz="1100" dirty="0"/>
              <a:t>, or </a:t>
            </a:r>
            <a:r>
              <a:rPr lang="en-US" sz="1100" dirty="0" err="1"/>
              <a:t>Sandybridge</a:t>
            </a:r>
            <a:r>
              <a:rPr lang="en-US" sz="1100" dirty="0"/>
              <a:t> </a:t>
            </a:r>
            <a:r>
              <a:rPr lang="en-US" sz="1100" dirty="0" smtClean="0"/>
              <a:t>micro-architectures (there </a:t>
            </a:r>
            <a:r>
              <a:rPr lang="en-US" sz="1100" dirty="0"/>
              <a:t>may be </a:t>
            </a:r>
            <a:r>
              <a:rPr lang="en-US" sz="1100" dirty="0" smtClean="0"/>
              <a:t>exceptions)</a:t>
            </a:r>
            <a:r>
              <a:rPr lang="en-US" sz="1100" dirty="0"/>
              <a:t> </a:t>
            </a:r>
            <a:endParaRPr lang="en-US" sz="1100" dirty="0" smtClean="0"/>
          </a:p>
          <a:p>
            <a:r>
              <a:rPr lang="en-US" sz="1100" dirty="0" smtClean="0"/>
              <a:t>***     </a:t>
            </a:r>
            <a:r>
              <a:rPr lang="en-US" sz="1100" dirty="0"/>
              <a:t>AMD Support </a:t>
            </a:r>
            <a:r>
              <a:rPr lang="en-US" sz="1100" dirty="0">
                <a:hlinkClick r:id="rId5"/>
              </a:rPr>
              <a:t>http://</a:t>
            </a:r>
            <a:r>
              <a:rPr lang="en-US" sz="1100" dirty="0" smtClean="0">
                <a:hlinkClick r:id="rId5"/>
              </a:rPr>
              <a:t>support.amd.com/us/kbarticles/Pages/GPU120AMDRVICPUsHyperVWin8.aspx</a:t>
            </a:r>
            <a:r>
              <a:rPr lang="en-US" sz="1100" dirty="0" smtClean="0"/>
              <a:t> </a:t>
            </a:r>
          </a:p>
          <a:p>
            <a:r>
              <a:rPr lang="en-US" sz="1100" b="1" dirty="0" smtClean="0"/>
              <a:t>**** SLAT </a:t>
            </a:r>
            <a:r>
              <a:rPr lang="en-US" sz="1400" dirty="0" smtClean="0"/>
              <a:t>AKA </a:t>
            </a:r>
            <a:r>
              <a:rPr lang="en-US" sz="1100" dirty="0"/>
              <a:t>Extended Page Tables </a:t>
            </a:r>
            <a:r>
              <a:rPr lang="en-US" sz="1400" dirty="0"/>
              <a:t>(EPT</a:t>
            </a:r>
            <a:r>
              <a:rPr lang="en-US" sz="1400" dirty="0" smtClean="0"/>
              <a:t>) AKA </a:t>
            </a:r>
            <a:r>
              <a:rPr lang="en-US" sz="1100" dirty="0" smtClean="0"/>
              <a:t>Nested Page Tables (NPT) </a:t>
            </a:r>
            <a:r>
              <a:rPr lang="en-US" sz="1400" dirty="0" smtClean="0"/>
              <a:t>AKA  </a:t>
            </a:r>
            <a:r>
              <a:rPr lang="en-US" sz="1100" dirty="0" smtClean="0"/>
              <a:t>Rapid </a:t>
            </a:r>
            <a:r>
              <a:rPr lang="en-US" sz="1100" dirty="0"/>
              <a:t>Virtualization Indexing (RVI</a:t>
            </a:r>
            <a:r>
              <a:rPr lang="en-US" sz="1100" dirty="0" smtClean="0"/>
              <a:t>)   More on TechNet regarding SLAT: http</a:t>
            </a:r>
            <a:r>
              <a:rPr lang="en-US" sz="1100" dirty="0"/>
              <a:t>://social.technet.microsoft.com/wiki/contents/articles/1401.hyper-v-list-of-slat-capable-cpus-for-hosts.aspx </a:t>
            </a:r>
          </a:p>
        </p:txBody>
      </p:sp>
      <p:pic>
        <p:nvPicPr>
          <p:cNvPr id="12" name="Picture 3" descr="\\MAGNUM\Projects\Microsoft\Cloud Power FY12\Design\Icons\PNGs\Public_Cloud_Productivity.png"/>
          <p:cNvPicPr>
            <a:picLocks noChangeAspect="1" noChangeArrowheads="1"/>
          </p:cNvPicPr>
          <p:nvPr/>
        </p:nvPicPr>
        <p:blipFill>
          <a:blip r:embed="rId3" cstate="print">
            <a:lum bright="100000"/>
          </a:blip>
          <a:stretch>
            <a:fillRect/>
          </a:stretch>
        </p:blipFill>
        <p:spPr bwMode="auto">
          <a:xfrm>
            <a:off x="2144372" y="1070843"/>
            <a:ext cx="1159559" cy="1159559"/>
          </a:xfrm>
          <a:prstGeom prst="rect">
            <a:avLst/>
          </a:prstGeom>
          <a:noFill/>
        </p:spPr>
      </p:pic>
    </p:spTree>
    <p:extLst>
      <p:ext uri="{BB962C8B-B14F-4D97-AF65-F5344CB8AC3E}">
        <p14:creationId xmlns:p14="http://schemas.microsoft.com/office/powerpoint/2010/main" val="136106246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smtClean="0"/>
              <a:t>Dual Boot To VHD</a:t>
            </a:r>
            <a:endParaRPr lang="en-US" dirty="0"/>
          </a:p>
        </p:txBody>
      </p:sp>
      <p:sp>
        <p:nvSpPr>
          <p:cNvPr id="3" name="Content Placeholder 2"/>
          <p:cNvSpPr>
            <a:spLocks noGrp="1"/>
          </p:cNvSpPr>
          <p:nvPr>
            <p:ph idx="1"/>
          </p:nvPr>
        </p:nvSpPr>
        <p:spPr>
          <a:xfrm>
            <a:off x="262126" y="1417639"/>
            <a:ext cx="6946319" cy="4708525"/>
          </a:xfrm>
        </p:spPr>
        <p:txBody>
          <a:bodyPr>
            <a:normAutofit/>
          </a:bodyPr>
          <a:lstStyle/>
          <a:p>
            <a:r>
              <a:rPr lang="en-US" sz="1800" dirty="0" smtClean="0"/>
              <a:t>Start Installation</a:t>
            </a:r>
          </a:p>
          <a:p>
            <a:r>
              <a:rPr lang="en-US" sz="1800" dirty="0" smtClean="0"/>
              <a:t>Format Media (if doing bare metal install)</a:t>
            </a:r>
          </a:p>
          <a:p>
            <a:pPr lvl="1"/>
            <a:r>
              <a:rPr lang="en-US" sz="1600" dirty="0" smtClean="0"/>
              <a:t>You should be on the “Where do you want to install Windows?” screen of the installation press </a:t>
            </a:r>
            <a:r>
              <a:rPr lang="en-US" sz="1600" dirty="0" smtClean="0">
                <a:solidFill>
                  <a:srgbClr val="FF0000"/>
                </a:solidFill>
              </a:rPr>
              <a:t>Shift-F10</a:t>
            </a:r>
            <a:r>
              <a:rPr lang="en-US" sz="1600" dirty="0" smtClean="0"/>
              <a:t> to drop to command prompt</a:t>
            </a:r>
          </a:p>
          <a:p>
            <a:r>
              <a:rPr lang="en-US" sz="1800" dirty="0"/>
              <a:t>Find installation drive (</a:t>
            </a:r>
            <a:r>
              <a:rPr lang="en-US" sz="1800" dirty="0" err="1"/>
              <a:t>dir</a:t>
            </a:r>
            <a:r>
              <a:rPr lang="en-US" sz="1800" dirty="0"/>
              <a:t> c:, </a:t>
            </a:r>
            <a:r>
              <a:rPr lang="en-US" sz="1800" dirty="0" err="1"/>
              <a:t>dir</a:t>
            </a:r>
            <a:r>
              <a:rPr lang="en-US" sz="1800" dirty="0"/>
              <a:t> d:, </a:t>
            </a:r>
            <a:r>
              <a:rPr lang="en-US" sz="1800" dirty="0" err="1"/>
              <a:t>dir</a:t>
            </a:r>
            <a:r>
              <a:rPr lang="en-US" sz="1800" dirty="0"/>
              <a:t> e:, </a:t>
            </a:r>
            <a:r>
              <a:rPr lang="en-US" sz="1800" dirty="0" err="1"/>
              <a:t>etc</a:t>
            </a:r>
            <a:r>
              <a:rPr lang="en-US" sz="1800" dirty="0"/>
              <a:t>) </a:t>
            </a:r>
          </a:p>
          <a:p>
            <a:r>
              <a:rPr lang="en-US" sz="1800" dirty="0" err="1"/>
              <a:t>Diskpart</a:t>
            </a:r>
            <a:endParaRPr lang="en-US" sz="800" dirty="0">
              <a:latin typeface="Courier New" pitchFamily="49" charset="0"/>
              <a:cs typeface="Courier New" pitchFamily="49" charset="0"/>
            </a:endParaRPr>
          </a:p>
          <a:p>
            <a:pPr lvl="1">
              <a:buNone/>
            </a:pPr>
            <a:r>
              <a:rPr lang="en-US" sz="1800" dirty="0">
                <a:latin typeface="Courier New" pitchFamily="49" charset="0"/>
                <a:cs typeface="Courier New" pitchFamily="49" charset="0"/>
              </a:rPr>
              <a:t>Create </a:t>
            </a:r>
            <a:r>
              <a:rPr lang="en-US" sz="1800" dirty="0" err="1">
                <a:latin typeface="Courier New" pitchFamily="49" charset="0"/>
                <a:cs typeface="Courier New" pitchFamily="49" charset="0"/>
              </a:rPr>
              <a:t>vdisk</a:t>
            </a:r>
            <a:r>
              <a:rPr lang="en-US" sz="1800" dirty="0">
                <a:latin typeface="Courier New" pitchFamily="49" charset="0"/>
                <a:cs typeface="Courier New" pitchFamily="49" charset="0"/>
              </a:rPr>
              <a:t> file=e:\BootDemo.vhd type=expandable maximum=40000</a:t>
            </a:r>
          </a:p>
          <a:p>
            <a:pPr lvl="1">
              <a:buNone/>
            </a:pPr>
            <a:r>
              <a:rPr lang="en-US" sz="1800" dirty="0">
                <a:latin typeface="Courier New" pitchFamily="49" charset="0"/>
                <a:cs typeface="Courier New" pitchFamily="49" charset="0"/>
              </a:rPr>
              <a:t>Attach </a:t>
            </a:r>
            <a:r>
              <a:rPr lang="en-US" sz="1800" dirty="0" err="1">
                <a:latin typeface="Courier New" pitchFamily="49" charset="0"/>
                <a:cs typeface="Courier New" pitchFamily="49" charset="0"/>
              </a:rPr>
              <a:t>vdisk</a:t>
            </a:r>
            <a:endParaRPr lang="en-US" sz="1800" dirty="0">
              <a:latin typeface="Courier New" pitchFamily="49" charset="0"/>
              <a:cs typeface="Courier New" pitchFamily="49" charset="0"/>
            </a:endParaRPr>
          </a:p>
          <a:p>
            <a:pPr lvl="1">
              <a:buNone/>
            </a:pPr>
            <a:r>
              <a:rPr lang="en-US" sz="1800" dirty="0">
                <a:latin typeface="Courier New" pitchFamily="49" charset="0"/>
                <a:cs typeface="Courier New" pitchFamily="49" charset="0"/>
              </a:rPr>
              <a:t>Exit</a:t>
            </a:r>
          </a:p>
          <a:p>
            <a:pPr marL="0" indent="0">
              <a:buNone/>
            </a:pPr>
            <a:r>
              <a:rPr lang="en-US" sz="1800" dirty="0" smtClean="0"/>
              <a:t>Click “Refresh” button</a:t>
            </a:r>
          </a:p>
          <a:p>
            <a:r>
              <a:rPr lang="en-US" sz="1800" dirty="0" smtClean="0"/>
              <a:t>Select “New Drive” and perform normal installation</a:t>
            </a:r>
          </a:p>
          <a:p>
            <a:r>
              <a:rPr lang="en-US" sz="1800" dirty="0" smtClean="0"/>
              <a:t>Using this method, the BCD will be updated automatically</a:t>
            </a:r>
          </a:p>
          <a:p>
            <a:pPr lvl="1">
              <a:buNone/>
            </a:pPr>
            <a:endParaRPr lang="en-US" sz="800" dirty="0" smtClean="0">
              <a:latin typeface="Courier New" pitchFamily="49" charset="0"/>
              <a:cs typeface="Courier New" pitchFamily="49" charset="0"/>
            </a:endParaRPr>
          </a:p>
        </p:txBody>
      </p:sp>
      <p:pic>
        <p:nvPicPr>
          <p:cNvPr id="7" name="Picture 6" descr="Install Windows - Shift F10.png"/>
          <p:cNvPicPr>
            <a:picLocks noChangeAspect="1"/>
          </p:cNvPicPr>
          <p:nvPr/>
        </p:nvPicPr>
        <p:blipFill>
          <a:blip r:embed="rId2" cstate="print"/>
          <a:stretch>
            <a:fillRect/>
          </a:stretch>
        </p:blipFill>
        <p:spPr>
          <a:xfrm>
            <a:off x="5835519" y="1173902"/>
            <a:ext cx="4855459" cy="2732900"/>
          </a:xfrm>
          <a:prstGeom prst="rect">
            <a:avLst/>
          </a:prstGeom>
        </p:spPr>
      </p:pic>
      <p:pic>
        <p:nvPicPr>
          <p:cNvPr id="8" name="Picture 7" descr="DiskPart2.png"/>
          <p:cNvPicPr>
            <a:picLocks noChangeAspect="1"/>
          </p:cNvPicPr>
          <p:nvPr/>
        </p:nvPicPr>
        <p:blipFill>
          <a:blip r:embed="rId3" cstate="print"/>
          <a:stretch>
            <a:fillRect/>
          </a:stretch>
        </p:blipFill>
        <p:spPr>
          <a:xfrm>
            <a:off x="7208446" y="3722768"/>
            <a:ext cx="3897165" cy="2997495"/>
          </a:xfrm>
          <a:prstGeom prst="rect">
            <a:avLst/>
          </a:prstGeom>
        </p:spPr>
      </p:pic>
    </p:spTree>
    <p:extLst>
      <p:ext uri="{BB962C8B-B14F-4D97-AF65-F5344CB8AC3E}">
        <p14:creationId xmlns:p14="http://schemas.microsoft.com/office/powerpoint/2010/main" val="1789091326"/>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a:t>
            </a:r>
            <a:endParaRPr lang="en-US" dirty="0"/>
          </a:p>
        </p:txBody>
      </p:sp>
      <p:sp>
        <p:nvSpPr>
          <p:cNvPr id="3" name="Slide Number Placeholder 2"/>
          <p:cNvSpPr>
            <a:spLocks noGrp="1"/>
          </p:cNvSpPr>
          <p:nvPr>
            <p:ph type="sldNum" sz="quarter" idx="4294967295"/>
          </p:nvPr>
        </p:nvSpPr>
        <p:spPr>
          <a:xfrm>
            <a:off x="101574" y="6376459"/>
            <a:ext cx="2844059" cy="366183"/>
          </a:xfrm>
          <a:prstGeom prst="rect">
            <a:avLst/>
          </a:prstGeom>
        </p:spPr>
        <p:txBody>
          <a:bodyPr lIns="121899" tIns="60949" rIns="121899" bIns="60949"/>
          <a:lstStyle/>
          <a:p>
            <a:fld id="{E6080E77-FDF4-4DF0-AE47-B9099DA67ABA}" type="slidenum">
              <a:rPr lang="en-US" smtClean="0"/>
              <a:t>8</a:t>
            </a:fld>
            <a:endParaRPr lang="en-US" dirty="0"/>
          </a:p>
        </p:txBody>
      </p:sp>
      <p:sp>
        <p:nvSpPr>
          <p:cNvPr id="4" name="Rectangle 3"/>
          <p:cNvSpPr/>
          <p:nvPr/>
        </p:nvSpPr>
        <p:spPr bwMode="auto">
          <a:xfrm>
            <a:off x="2133044" y="1581149"/>
            <a:ext cx="2031471" cy="2032000"/>
          </a:xfrm>
          <a:prstGeom prst="rect">
            <a:avLst/>
          </a:prstGeom>
          <a:solidFill>
            <a:srgbClr val="0071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899" tIns="60949" rIns="60949" bIns="121899" numCol="1" spcCol="0" rtlCol="0" fromWordArt="0" anchor="b" anchorCtr="0" forceAA="0" compatLnSpc="1">
            <a:prstTxWarp prst="textNoShape">
              <a:avLst/>
            </a:prstTxWarp>
            <a:noAutofit/>
          </a:bodyPr>
          <a:lstStyle/>
          <a:p>
            <a:pPr defTabSz="1218585" fontAlgn="base">
              <a:spcBef>
                <a:spcPct val="0"/>
              </a:spcBef>
              <a:spcAft>
                <a:spcPct val="0"/>
              </a:spcAft>
            </a:pPr>
            <a:r>
              <a:rPr lang="en-US" sz="3700" spc="-67" dirty="0" smtClean="0">
                <a:gradFill>
                  <a:gsLst>
                    <a:gs pos="0">
                      <a:srgbClr val="FFFFFF"/>
                    </a:gs>
                    <a:gs pos="100000">
                      <a:srgbClr val="FFFFFF"/>
                    </a:gs>
                  </a:gsLst>
                  <a:lin ang="5400000" scaled="0"/>
                </a:gradFill>
                <a:latin typeface="Segoe UI Light" pitchFamily="34" charset="0"/>
                <a:ea typeface="Segoe UI" pitchFamily="34" charset="0"/>
                <a:cs typeface="Segoe UI" pitchFamily="34" charset="0"/>
              </a:rPr>
              <a:t>Demo</a:t>
            </a:r>
            <a:endParaRPr lang="en-US" sz="3700" spc="-67" dirty="0">
              <a:gradFill>
                <a:gsLst>
                  <a:gs pos="0">
                    <a:srgbClr val="FFFFFF"/>
                  </a:gs>
                  <a:gs pos="100000">
                    <a:srgbClr val="FFFFFF"/>
                  </a:gs>
                </a:gsLst>
                <a:lin ang="5400000" scaled="0"/>
              </a:gradFill>
              <a:latin typeface="Segoe UI Light" pitchFamily="34" charset="0"/>
              <a:ea typeface="Segoe UI" pitchFamily="34" charset="0"/>
              <a:cs typeface="Segoe UI" pitchFamily="34" charset="0"/>
            </a:endParaRPr>
          </a:p>
        </p:txBody>
      </p:sp>
      <p:sp>
        <p:nvSpPr>
          <p:cNvPr id="5" name="Rectangle 4"/>
          <p:cNvSpPr/>
          <p:nvPr/>
        </p:nvSpPr>
        <p:spPr bwMode="auto">
          <a:xfrm>
            <a:off x="4286403" y="1581149"/>
            <a:ext cx="5667804" cy="2032000"/>
          </a:xfrm>
          <a:prstGeom prst="rect">
            <a:avLst/>
          </a:prstGeom>
          <a:solidFill>
            <a:srgbClr val="0071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899" tIns="60949" rIns="60949" bIns="121899" numCol="1" spcCol="0" rtlCol="0" fromWordArt="0" anchor="b" anchorCtr="0" forceAA="0" compatLnSpc="1">
            <a:prstTxWarp prst="textNoShape">
              <a:avLst/>
            </a:prstTxWarp>
            <a:noAutofit/>
          </a:bodyPr>
          <a:lstStyle/>
          <a:p>
            <a:pPr defTabSz="1218585" fontAlgn="base">
              <a:spcBef>
                <a:spcPct val="0"/>
              </a:spcBef>
              <a:spcAft>
                <a:spcPct val="0"/>
              </a:spcAft>
            </a:pPr>
            <a:r>
              <a:rPr lang="en-US" sz="2700" spc="-67" dirty="0" smtClean="0">
                <a:gradFill>
                  <a:gsLst>
                    <a:gs pos="0">
                      <a:srgbClr val="FFFFFF"/>
                    </a:gs>
                    <a:gs pos="100000">
                      <a:srgbClr val="FFFFFF"/>
                    </a:gs>
                  </a:gsLst>
                  <a:lin ang="5400000" scaled="0"/>
                </a:gradFill>
                <a:latin typeface="Segoe UI Light" pitchFamily="34" charset="0"/>
                <a:ea typeface="Segoe UI" pitchFamily="34" charset="0"/>
                <a:cs typeface="Segoe UI" pitchFamily="34" charset="0"/>
              </a:rPr>
              <a:t>Installing Windows 8 or </a:t>
            </a:r>
          </a:p>
          <a:p>
            <a:pPr defTabSz="1218585" fontAlgn="base">
              <a:spcBef>
                <a:spcPct val="0"/>
              </a:spcBef>
              <a:spcAft>
                <a:spcPct val="0"/>
              </a:spcAft>
            </a:pPr>
            <a:r>
              <a:rPr lang="en-US" sz="2700" spc="-67" dirty="0" smtClean="0">
                <a:gradFill>
                  <a:gsLst>
                    <a:gs pos="0">
                      <a:srgbClr val="FFFFFF"/>
                    </a:gs>
                    <a:gs pos="100000">
                      <a:srgbClr val="FFFFFF"/>
                    </a:gs>
                  </a:gsLst>
                  <a:lin ang="5400000" scaled="0"/>
                </a:gradFill>
                <a:latin typeface="Segoe UI Light" pitchFamily="34" charset="0"/>
                <a:ea typeface="Segoe UI" pitchFamily="34" charset="0"/>
                <a:cs typeface="Segoe UI" pitchFamily="34" charset="0"/>
              </a:rPr>
              <a:t>Installing Windows Server 2012</a:t>
            </a:r>
            <a:endParaRPr lang="en-US" sz="2700" spc="-67" dirty="0">
              <a:gradFill>
                <a:gsLst>
                  <a:gs pos="0">
                    <a:srgbClr val="FFFFFF"/>
                  </a:gs>
                  <a:gs pos="100000">
                    <a:srgbClr val="FFFFFF"/>
                  </a:gs>
                </a:gsLst>
                <a:lin ang="5400000" scaled="0"/>
              </a:gradFill>
              <a:latin typeface="Segoe UI Light" pitchFamily="34" charset="0"/>
              <a:ea typeface="Segoe UI" pitchFamily="34" charset="0"/>
              <a:cs typeface="Segoe UI" pitchFamily="34" charset="0"/>
            </a:endParaRPr>
          </a:p>
        </p:txBody>
      </p:sp>
    </p:spTree>
    <p:extLst>
      <p:ext uri="{BB962C8B-B14F-4D97-AF65-F5344CB8AC3E}">
        <p14:creationId xmlns:p14="http://schemas.microsoft.com/office/powerpoint/2010/main" val="407905907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 to Hyper-V</a:t>
            </a:r>
            <a:endParaRPr lang="en-US" dirty="0"/>
          </a:p>
        </p:txBody>
      </p:sp>
    </p:spTree>
    <p:extLst>
      <p:ext uri="{BB962C8B-B14F-4D97-AF65-F5344CB8AC3E}">
        <p14:creationId xmlns:p14="http://schemas.microsoft.com/office/powerpoint/2010/main" val="677590694"/>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MT_TILE" val="YES"/>
</p:tagLst>
</file>

<file path=ppt/theme/theme1.xml><?xml version="1.0" encoding="utf-8"?>
<a:theme xmlns:a="http://schemas.openxmlformats.org/drawingml/2006/main" name="TechEd_2012_Template_16x9">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2.xml><?xml version="1.0" encoding="utf-8"?>
<a:theme xmlns:a="http://schemas.openxmlformats.org/drawingml/2006/main" name="White with Consolas font for code slides">
  <a:themeElements>
    <a:clrScheme name="TechEd 2012 Light">
      <a:dk1>
        <a:srgbClr val="000000"/>
      </a:dk1>
      <a:lt1>
        <a:srgbClr val="FFFFFF"/>
      </a:lt1>
      <a:dk2>
        <a:srgbClr val="000000"/>
      </a:dk2>
      <a:lt2>
        <a:srgbClr val="FFFFFF"/>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72533711bacf991a4680f48ae6b725f9">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dde17010d50e6e632f300eac8dfd378e"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2012-06-14T07:00:00+00:00</Event_x0020_End_x0020_Date>
    <Event_x0020_Start_x0020_Date xmlns="2295e2e7-0eeb-498e-8716-217bb2ee6ee3">2012-06-11T07:00:00+00:00</Event_x0020_Start_x0020_Date>
    <MS_x0020_Speaker xmlns="2295e2e7-0eeb-498e-8716-217bb2ee6ee3">
      <UserInfo>
        <DisplayName/>
        <AccountId xsi:nil="true"/>
        <AccountType/>
      </UserInfo>
    </MS_x0020_Speaker>
    <External_x0020_Speaker xmlns="2295e2e7-0eeb-498e-8716-217bb2ee6ee3"> Michael Leworthy</External_x0020_Speaker>
    <Session_x0020_Code xmlns="2295e2e7-0eeb-498e-8716-217bb2ee6ee3">WSV205</Session_x0020_Code>
    <ProductTaxHTField0 xmlns="2295e2e7-0eeb-498e-8716-217bb2ee6ee3">
      <Terms xmlns="http://schemas.microsoft.com/office/infopath/2007/PartnerControls"/>
    </ProductTaxHTField0>
    <Presentation_x0020_Date xmlns="2295e2e7-0eeb-498e-8716-217bb2ee6ee3">2012-06-11T00:00:00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Orlando</TermName>
          <TermId xmlns="http://schemas.microsoft.com/office/infopath/2007/PartnerControls">99ded043-d247-43a1-9b7a-028ecd66d1eb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AudienceTaxHTField0>
    <MS_x0020_Content_x0020_Owner xmlns="2295e2e7-0eeb-498e-8716-217bb2ee6ee3">
      <UserInfo>
        <DisplayName/>
        <AccountId xsi:nil="true"/>
        <AccountType/>
      </UserInfo>
    </MS_x0020_Content_x0020_Owner>
    <TaxCatchAll xmlns="2295e2e7-0eeb-498e-8716-217bb2ee6ee3">
      <Value>126</Value>
      <Value>232</Value>
      <Value>231</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Orange County Convention Center Orlando, FL</TermName>
          <TermId xmlns="http://schemas.microsoft.com/office/infopath/2007/PartnerControls">bd993e89-aa48-4695-84e0-3b53e88b1a79</TermId>
        </TermInfo>
      </Terms>
    </Event_x0020_VenueTaxHTField0>
  </documentManagement>
</p:properties>
</file>

<file path=customXml/itemProps1.xml><?xml version="1.0" encoding="utf-8"?>
<ds:datastoreItem xmlns:ds="http://schemas.openxmlformats.org/officeDocument/2006/customXml" ds:itemID="{EF1FE425-EA36-4D8C-A967-84CE3BED24D2}">
  <ds:schemaRefs>
    <ds:schemaRef ds:uri="http://schemas.microsoft.com/sharepoint/v3/contenttype/forms"/>
  </ds:schemaRefs>
</ds:datastoreItem>
</file>

<file path=customXml/itemProps2.xml><?xml version="1.0" encoding="utf-8"?>
<ds:datastoreItem xmlns:ds="http://schemas.openxmlformats.org/officeDocument/2006/customXml" ds:itemID="{B1F76A61-5CBF-46B3-9760-66C9F362D4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D92E10-3D8B-4831-9584-7BC82972C8E2}">
  <ds:schemaRefs>
    <ds:schemaRef ds:uri="http://schemas.microsoft.com/office/2006/documentManagement/types"/>
    <ds:schemaRef ds:uri="http://purl.org/dc/elements/1.1/"/>
    <ds:schemaRef ds:uri="http://schemas.openxmlformats.org/package/2006/metadata/core-properties"/>
    <ds:schemaRef ds:uri="8b529f77-48ab-4581-b468-93f09345b8aa"/>
    <ds:schemaRef ds:uri="http://schemas.microsoft.com/office/infopath/2007/PartnerControls"/>
    <ds:schemaRef ds:uri="http://purl.org/dc/terms/"/>
    <ds:schemaRef ds:uri="2295e2e7-0eeb-498e-8716-217bb2ee6ee3"/>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TechEd_2012_Template_16x9</Template>
  <TotalTime>191</TotalTime>
  <Words>4283</Words>
  <Application>Microsoft Office PowerPoint</Application>
  <PresentationFormat>Custom</PresentationFormat>
  <Paragraphs>547</Paragraphs>
  <Slides>35</Slides>
  <Notes>24</Notes>
  <HiddenSlides>2</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TechEd_2012_Template_16x9</vt:lpstr>
      <vt:lpstr>White with Consolas font for code slides</vt:lpstr>
      <vt:lpstr>Windows Server 2012 or Windows 8 Installation</vt:lpstr>
      <vt:lpstr>PowerPoint Presentation</vt:lpstr>
      <vt:lpstr>Download Process Walkthrough</vt:lpstr>
      <vt:lpstr>PowerPoint Presentation</vt:lpstr>
      <vt:lpstr>Windows Server 2012 Windows 8 Requirements</vt:lpstr>
      <vt:lpstr>Hyper-V Requirements</vt:lpstr>
      <vt:lpstr>Dual Boot To VHD</vt:lpstr>
      <vt:lpstr>Demo</vt:lpstr>
      <vt:lpstr>Intro to Hyper-V</vt:lpstr>
      <vt:lpstr>Hyper-V Role</vt:lpstr>
      <vt:lpstr>Virtual Network Adapter</vt:lpstr>
      <vt:lpstr>Virtual Networks</vt:lpstr>
      <vt:lpstr>Virtual Hard Disk (VHD)</vt:lpstr>
      <vt:lpstr>PowerPoint Presentation</vt:lpstr>
      <vt:lpstr>Dynamic Memory</vt:lpstr>
      <vt:lpstr>Dynamic Memory Settings</vt:lpstr>
      <vt:lpstr>Native Boot To VHD</vt:lpstr>
      <vt:lpstr>Introduction to Native Boot to VHD</vt:lpstr>
      <vt:lpstr>Benefits</vt:lpstr>
      <vt:lpstr>System and VHD Partitions</vt:lpstr>
      <vt:lpstr>System and VHD Partitions</vt:lpstr>
      <vt:lpstr>Common Scenarios</vt:lpstr>
      <vt:lpstr>Install From Media Or Network Boot </vt:lpstr>
      <vt:lpstr>Preparing for Native Boot and BCDEdit</vt:lpstr>
      <vt:lpstr>Limitations</vt:lpstr>
      <vt:lpstr>VHD Boot Guidelines</vt:lpstr>
      <vt:lpstr>Creating Differencing Disks</vt:lpstr>
      <vt:lpstr>Thin Provisioning – Be Very Careful </vt:lpstr>
      <vt:lpstr>Resources</vt:lpstr>
      <vt:lpstr>Tools Resources</vt:lpstr>
      <vt:lpstr>Windows Server capabilities </vt:lpstr>
      <vt:lpstr>Call To Action</vt:lpstr>
      <vt:lpstr>PowerPoint Presentation</vt:lpstr>
      <vt:lpstr>Resources</vt:lpstr>
      <vt:lpstr>PowerPoint Presentation</vt:lpstr>
    </vt:vector>
  </TitlesOfParts>
  <Manager>&lt;Content Manager Name Here&gt;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Windows Server 2012 Overview</dc:title>
  <dc:subject>TechEd 2012</dc:subject>
  <dc:creator>Jeremy Jenkins</dc:creator>
  <cp:keywords>TechEd 2012</cp:keywords>
  <dc:description>Template: Jordan Cayabyab, Artitudes Design
Formatting:
Event Date: June 11-14, 2012
Event Location: Orlando, FL
Audience Type: IT Pros, Developers</dc:description>
  <cp:lastModifiedBy>Dan Stolts</cp:lastModifiedBy>
  <cp:revision>22</cp:revision>
  <cp:lastPrinted>2010-05-11T05:02:34Z</cp:lastPrinted>
  <dcterms:created xsi:type="dcterms:W3CDTF">2012-06-12T17:43:50Z</dcterms:created>
  <dcterms:modified xsi:type="dcterms:W3CDTF">2012-08-17T17:40:10Z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232;#Orange County Convention Center Orlando, FL|bd993e89-aa48-4695-84e0-3b53e88b1a79</vt:lpwstr>
  </property>
  <property fmtid="{D5CDD505-2E9C-101B-9397-08002B2CF9AE}" pid="5" name="Event Location">
    <vt:lpwstr>231;#Orlando|99ded043-d247-43a1-9b7a-028ecd66d1eb</vt:lpwstr>
  </property>
  <property fmtid="{D5CDD505-2E9C-101B-9397-08002B2CF9AE}" pid="6" name="Event1">
    <vt:lpwstr>126;#TechEd|ac8fad57-eb30-43a8-b5bd-05dcf2cf2246</vt:lpwstr>
  </property>
  <property fmtid="{D5CDD505-2E9C-101B-9397-08002B2CF9AE}" pid="7" name="Audience">
    <vt:lpwstr/>
  </property>
</Properties>
</file>