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10.jpg" ContentType="image/png"/>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0"/>
  </p:notesMasterIdLst>
  <p:handoutMasterIdLst>
    <p:handoutMasterId r:id="rId41"/>
  </p:handoutMasterIdLst>
  <p:sldIdLst>
    <p:sldId id="282" r:id="rId6"/>
    <p:sldId id="316" r:id="rId7"/>
    <p:sldId id="323" r:id="rId8"/>
    <p:sldId id="335" r:id="rId9"/>
    <p:sldId id="336" r:id="rId10"/>
    <p:sldId id="317" r:id="rId11"/>
    <p:sldId id="283" r:id="rId12"/>
    <p:sldId id="319" r:id="rId13"/>
    <p:sldId id="320" r:id="rId14"/>
    <p:sldId id="321" r:id="rId15"/>
    <p:sldId id="322" r:id="rId16"/>
    <p:sldId id="324" r:id="rId17"/>
    <p:sldId id="325" r:id="rId18"/>
    <p:sldId id="326" r:id="rId19"/>
    <p:sldId id="327" r:id="rId20"/>
    <p:sldId id="328" r:id="rId21"/>
    <p:sldId id="329" r:id="rId22"/>
    <p:sldId id="330" r:id="rId23"/>
    <p:sldId id="331" r:id="rId24"/>
    <p:sldId id="332" r:id="rId25"/>
    <p:sldId id="333" r:id="rId26"/>
    <p:sldId id="334" r:id="rId27"/>
    <p:sldId id="318" r:id="rId28"/>
    <p:sldId id="281" r:id="rId29"/>
    <p:sldId id="257" r:id="rId30"/>
    <p:sldId id="314" r:id="rId31"/>
    <p:sldId id="302" r:id="rId32"/>
    <p:sldId id="310" r:id="rId33"/>
    <p:sldId id="285" r:id="rId34"/>
    <p:sldId id="315" r:id="rId35"/>
    <p:sldId id="275" r:id="rId36"/>
    <p:sldId id="312" r:id="rId37"/>
    <p:sldId id="276" r:id="rId38"/>
    <p:sldId id="279" r:id="rId3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48ADE9-1271-493A-887D-A0E8A5D8ADA2}">
          <p14:sldIdLst>
            <p14:sldId id="282"/>
            <p14:sldId id="316"/>
            <p14:sldId id="323"/>
            <p14:sldId id="335"/>
            <p14:sldId id="336"/>
            <p14:sldId id="317"/>
            <p14:sldId id="283"/>
            <p14:sldId id="319"/>
            <p14:sldId id="320"/>
            <p14:sldId id="321"/>
            <p14:sldId id="322"/>
            <p14:sldId id="324"/>
            <p14:sldId id="325"/>
            <p14:sldId id="326"/>
          </p14:sldIdLst>
        </p14:section>
        <p14:section name="Networking" id="{0D9050ED-9D73-498C-BFE6-54F9C158C5A4}">
          <p14:sldIdLst>
            <p14:sldId id="327"/>
            <p14:sldId id="328"/>
            <p14:sldId id="329"/>
            <p14:sldId id="330"/>
            <p14:sldId id="331"/>
            <p14:sldId id="332"/>
          </p14:sldIdLst>
        </p14:section>
        <p14:section name="Wrap Up" id="{F752403F-1C66-4CFE-B864-D163A895AE75}">
          <p14:sldIdLst>
            <p14:sldId id="333"/>
            <p14:sldId id="334"/>
            <p14:sldId id="318"/>
            <p14:sldId id="281"/>
            <p14:sldId id="257"/>
            <p14:sldId id="314"/>
            <p14:sldId id="302"/>
            <p14:sldId id="310"/>
          </p14:sldIdLst>
        </p14:section>
        <p14:section name="Hyper-V" id="{7AB8A728-CCBA-4E70-A981-DFF7BDEDCBC8}">
          <p14:sldIdLst>
            <p14:sldId id="285"/>
          </p14:sldIdLst>
        </p14:section>
        <p14:section name="Wrap Up" id="{49033037-4D71-41AC-BDAE-87C71FED4901}">
          <p14:sldIdLst>
            <p14:sldId id="315"/>
            <p14:sldId id="275"/>
            <p14:sldId id="312"/>
            <p14:sldId id="276"/>
            <p14:sldId id="279"/>
          </p14:sldIdLst>
        </p14:section>
      </p14:sectionLst>
    </p:ext>
    <p:ext uri="{EFAFB233-063F-42B5-8137-9DF3F51BA10A}">
      <p15:sldGuideLst xmlns:p15="http://schemas.microsoft.com/office/powerpoint/2012/main">
        <p15:guide id="1" orient="horz" pos="144">
          <p15:clr>
            <a:srgbClr val="A4A3A4"/>
          </p15:clr>
        </p15:guide>
        <p15:guide id="2" orient="horz" pos="1200">
          <p15:clr>
            <a:srgbClr val="A4A3A4"/>
          </p15:clr>
        </p15:guide>
        <p15:guide id="3" orient="horz" pos="2736">
          <p15:clr>
            <a:srgbClr val="A4A3A4"/>
          </p15:clr>
        </p15:guide>
        <p15:guide id="4" orient="horz" pos="4176">
          <p15:clr>
            <a:srgbClr val="A4A3A4"/>
          </p15:clr>
        </p15:guide>
        <p15:guide id="5" orient="horz" pos="1488">
          <p15:clr>
            <a:srgbClr val="A4A3A4"/>
          </p15:clr>
        </p15:guide>
        <p15:guide id="6" orient="horz" pos="912">
          <p15:clr>
            <a:srgbClr val="A4A3A4"/>
          </p15:clr>
        </p15:guide>
        <p15:guide id="7" pos="3839">
          <p15:clr>
            <a:srgbClr val="A4A3A4"/>
          </p15:clr>
        </p15:guide>
        <p15:guide id="8" pos="327">
          <p15:clr>
            <a:srgbClr val="A4A3A4"/>
          </p15:clr>
        </p15:guide>
        <p15:guide id="9" pos="1190">
          <p15:clr>
            <a:srgbClr val="A4A3A4"/>
          </p15:clr>
        </p15:guide>
        <p15:guide id="10" pos="7350">
          <p15:clr>
            <a:srgbClr val="A4A3A4"/>
          </p15:clr>
        </p15:guide>
        <p15:guide id="11" pos="7063">
          <p15:clr>
            <a:srgbClr val="A4A3A4"/>
          </p15:clr>
        </p15:guide>
        <p15:guide id="12" pos="61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066" autoAdjust="0"/>
    <p:restoredTop sz="84877" autoAdjust="0"/>
  </p:normalViewPr>
  <p:slideViewPr>
    <p:cSldViewPr snapToGrid="0">
      <p:cViewPr varScale="1">
        <p:scale>
          <a:sx n="78" d="100"/>
          <a:sy n="78" d="100"/>
        </p:scale>
        <p:origin x="138"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213504-23E1-4741-B073-BDE68E7A0251}"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9E48F960-C5A2-4453-AC6C-3D6D229FA59B}">
      <dgm:prSet phldrT="[Text]" custT="1"/>
      <dgm:spPr>
        <a:solidFill>
          <a:schemeClr val="bg2">
            <a:lumMod val="50000"/>
          </a:schemeClr>
        </a:solidFill>
      </dgm:spPr>
      <dgm:t>
        <a:bodyPr/>
        <a:lstStyle/>
        <a:p>
          <a:r>
            <a:rPr lang="en-US" sz="2800" dirty="0" smtClean="0"/>
            <a:t>Presentation</a:t>
          </a:r>
          <a:endParaRPr lang="en-US" sz="2800" dirty="0"/>
        </a:p>
      </dgm:t>
    </dgm:pt>
    <dgm:pt modelId="{64D0F4EA-46C1-4A65-A692-10C531CAA165}" type="parTrans" cxnId="{FA9E0D2E-45BD-4656-8FB4-FDAA491AB278}">
      <dgm:prSet/>
      <dgm:spPr/>
      <dgm:t>
        <a:bodyPr/>
        <a:lstStyle/>
        <a:p>
          <a:endParaRPr lang="en-US"/>
        </a:p>
      </dgm:t>
    </dgm:pt>
    <dgm:pt modelId="{A9C54646-40AA-4C0B-B0BB-6591F091FFA3}" type="sibTrans" cxnId="{FA9E0D2E-45BD-4656-8FB4-FDAA491AB278}">
      <dgm:prSet/>
      <dgm:spPr/>
      <dgm:t>
        <a:bodyPr/>
        <a:lstStyle/>
        <a:p>
          <a:endParaRPr lang="en-US"/>
        </a:p>
      </dgm:t>
    </dgm:pt>
    <dgm:pt modelId="{D45D47B5-549B-4DA8-9DAB-73E906230114}">
      <dgm:prSet phldrT="[Text]" custT="1"/>
      <dgm:spPr>
        <a:solidFill>
          <a:schemeClr val="bg2">
            <a:lumMod val="50000"/>
          </a:schemeClr>
        </a:solidFill>
      </dgm:spPr>
      <dgm:t>
        <a:bodyPr/>
        <a:lstStyle/>
        <a:p>
          <a:r>
            <a:rPr lang="en-US" sz="2400" dirty="0" smtClean="0"/>
            <a:t>Public Speaking Skills = Interviewing Skills</a:t>
          </a:r>
          <a:endParaRPr lang="en-US" sz="2400" dirty="0"/>
        </a:p>
      </dgm:t>
    </dgm:pt>
    <dgm:pt modelId="{115925A1-7B33-4961-96FB-3D094C4BFC1E}" type="parTrans" cxnId="{113ACE8A-2B0A-44C1-9441-7CB4FDA49A60}">
      <dgm:prSet/>
      <dgm:spPr/>
      <dgm:t>
        <a:bodyPr/>
        <a:lstStyle/>
        <a:p>
          <a:endParaRPr lang="en-US"/>
        </a:p>
      </dgm:t>
    </dgm:pt>
    <dgm:pt modelId="{20CCA53F-FBE8-4F42-A577-568E54B426F9}" type="sibTrans" cxnId="{113ACE8A-2B0A-44C1-9441-7CB4FDA49A60}">
      <dgm:prSet/>
      <dgm:spPr/>
      <dgm:t>
        <a:bodyPr/>
        <a:lstStyle/>
        <a:p>
          <a:endParaRPr lang="en-US"/>
        </a:p>
      </dgm:t>
    </dgm:pt>
    <dgm:pt modelId="{6348B13E-90A0-454F-AEFE-0F5A6368D915}">
      <dgm:prSet phldrT="[Text]"/>
      <dgm:spPr>
        <a:solidFill>
          <a:schemeClr val="bg2">
            <a:lumMod val="50000"/>
          </a:schemeClr>
        </a:solidFill>
      </dgm:spPr>
      <dgm:t>
        <a:bodyPr/>
        <a:lstStyle/>
        <a:p>
          <a:r>
            <a:rPr lang="en-US" dirty="0" smtClean="0"/>
            <a:t>Online Presence – Blog, Forums, Website</a:t>
          </a:r>
          <a:endParaRPr lang="en-US" dirty="0"/>
        </a:p>
      </dgm:t>
    </dgm:pt>
    <dgm:pt modelId="{EC0A73AD-9091-45B4-B9A2-4A438C88566F}" type="parTrans" cxnId="{29A52BE7-7398-4AFE-93D4-0E28EE96D16B}">
      <dgm:prSet/>
      <dgm:spPr/>
      <dgm:t>
        <a:bodyPr/>
        <a:lstStyle/>
        <a:p>
          <a:endParaRPr lang="en-US"/>
        </a:p>
      </dgm:t>
    </dgm:pt>
    <dgm:pt modelId="{580C7A41-D62E-47E0-BE1E-7BE94251C6A9}" type="sibTrans" cxnId="{29A52BE7-7398-4AFE-93D4-0E28EE96D16B}">
      <dgm:prSet/>
      <dgm:spPr/>
      <dgm:t>
        <a:bodyPr/>
        <a:lstStyle/>
        <a:p>
          <a:endParaRPr lang="en-US"/>
        </a:p>
      </dgm:t>
    </dgm:pt>
    <dgm:pt modelId="{30AF8CCE-FC17-4D72-9E96-21D22709FFFF}">
      <dgm:prSet phldrT="[Text]"/>
      <dgm:spPr>
        <a:solidFill>
          <a:schemeClr val="bg2">
            <a:lumMod val="50000"/>
          </a:schemeClr>
        </a:solidFill>
      </dgm:spPr>
      <dgm:t>
        <a:bodyPr/>
        <a:lstStyle/>
        <a:p>
          <a:r>
            <a:rPr lang="en-US" dirty="0" smtClean="0"/>
            <a:t>Build and prove your technical acumen, gain technical expertise </a:t>
          </a:r>
          <a:endParaRPr lang="en-US" dirty="0"/>
        </a:p>
      </dgm:t>
    </dgm:pt>
    <dgm:pt modelId="{32636056-7892-4AEC-94B2-EBF18F1A6B21}" type="parTrans" cxnId="{3FBB52FB-51B8-43A4-AE05-56C6ACB548B8}">
      <dgm:prSet/>
      <dgm:spPr/>
      <dgm:t>
        <a:bodyPr/>
        <a:lstStyle/>
        <a:p>
          <a:endParaRPr lang="en-US"/>
        </a:p>
      </dgm:t>
    </dgm:pt>
    <dgm:pt modelId="{94F3187C-5551-49A6-BEE3-786875E09CC1}" type="sibTrans" cxnId="{3FBB52FB-51B8-43A4-AE05-56C6ACB548B8}">
      <dgm:prSet/>
      <dgm:spPr/>
      <dgm:t>
        <a:bodyPr/>
        <a:lstStyle/>
        <a:p>
          <a:endParaRPr lang="en-US"/>
        </a:p>
      </dgm:t>
    </dgm:pt>
    <dgm:pt modelId="{5C4678C4-7D47-40A5-BD8F-862E812A5EDA}">
      <dgm:prSet phldrT="[Text]"/>
      <dgm:spPr>
        <a:solidFill>
          <a:schemeClr val="bg2">
            <a:lumMod val="50000"/>
          </a:schemeClr>
        </a:solidFill>
      </dgm:spPr>
      <dgm:t>
        <a:bodyPr/>
        <a:lstStyle/>
        <a:p>
          <a:r>
            <a:rPr lang="en-US" dirty="0" smtClean="0"/>
            <a:t>Proof of attention to detail, develop online reputation</a:t>
          </a:r>
          <a:endParaRPr lang="en-US" dirty="0"/>
        </a:p>
      </dgm:t>
    </dgm:pt>
    <dgm:pt modelId="{9803A977-7C1B-4C3E-8A46-8584FC757673}" type="parTrans" cxnId="{C59D614D-30F0-48B8-9945-2F465ECD2796}">
      <dgm:prSet/>
      <dgm:spPr/>
      <dgm:t>
        <a:bodyPr/>
        <a:lstStyle/>
        <a:p>
          <a:endParaRPr lang="en-US"/>
        </a:p>
      </dgm:t>
    </dgm:pt>
    <dgm:pt modelId="{37118CF6-2D9A-4590-A4DA-342FB599B351}" type="sibTrans" cxnId="{C59D614D-30F0-48B8-9945-2F465ECD2796}">
      <dgm:prSet/>
      <dgm:spPr/>
      <dgm:t>
        <a:bodyPr/>
        <a:lstStyle/>
        <a:p>
          <a:endParaRPr lang="en-US"/>
        </a:p>
      </dgm:t>
    </dgm:pt>
    <dgm:pt modelId="{22381505-7FB3-45BE-86AF-B94CDD3CD569}">
      <dgm:prSet phldrT="[Text]" custT="1"/>
      <dgm:spPr>
        <a:solidFill>
          <a:schemeClr val="bg2">
            <a:lumMod val="50000"/>
          </a:schemeClr>
        </a:solidFill>
      </dgm:spPr>
      <dgm:t>
        <a:bodyPr/>
        <a:lstStyle/>
        <a:p>
          <a:r>
            <a:rPr lang="en-US" sz="2400" dirty="0" smtClean="0"/>
            <a:t>Presentation Preparation Skills = Resume Skills</a:t>
          </a:r>
          <a:endParaRPr lang="en-US" sz="2400" dirty="0"/>
        </a:p>
      </dgm:t>
    </dgm:pt>
    <dgm:pt modelId="{78BC94DC-E6B8-475A-BEF2-8FB5051EB4E1}" type="parTrans" cxnId="{5718A6A3-3919-4041-807E-FC7C9B355261}">
      <dgm:prSet/>
      <dgm:spPr/>
      <dgm:t>
        <a:bodyPr/>
        <a:lstStyle/>
        <a:p>
          <a:endParaRPr lang="en-US"/>
        </a:p>
      </dgm:t>
    </dgm:pt>
    <dgm:pt modelId="{522EB90C-5E8B-4FCC-ACF7-4DDD56C0FCB7}" type="sibTrans" cxnId="{5718A6A3-3919-4041-807E-FC7C9B355261}">
      <dgm:prSet/>
      <dgm:spPr/>
      <dgm:t>
        <a:bodyPr/>
        <a:lstStyle/>
        <a:p>
          <a:endParaRPr lang="en-US"/>
        </a:p>
      </dgm:t>
    </dgm:pt>
    <dgm:pt modelId="{49B8BC3B-5FE7-4CB6-BC9C-5165BD1A2950}">
      <dgm:prSet phldrT="[Text]"/>
      <dgm:spPr>
        <a:solidFill>
          <a:schemeClr val="bg2">
            <a:lumMod val="50000"/>
          </a:schemeClr>
        </a:solidFill>
      </dgm:spPr>
      <dgm:t>
        <a:bodyPr/>
        <a:lstStyle/>
        <a:p>
          <a:r>
            <a:rPr lang="en-US" dirty="0" smtClean="0"/>
            <a:t>Proof of being a go getter, people will find you</a:t>
          </a:r>
          <a:endParaRPr lang="en-US" dirty="0"/>
        </a:p>
      </dgm:t>
    </dgm:pt>
    <dgm:pt modelId="{A875EEEC-AD64-4022-9432-BC25335DADB5}" type="parTrans" cxnId="{1D727A34-4F32-4FC2-AB56-9B39B2899585}">
      <dgm:prSet/>
      <dgm:spPr/>
      <dgm:t>
        <a:bodyPr/>
        <a:lstStyle/>
        <a:p>
          <a:endParaRPr lang="en-US"/>
        </a:p>
      </dgm:t>
    </dgm:pt>
    <dgm:pt modelId="{8F69E3A5-095C-4694-BC3F-B42A6B17B57B}" type="sibTrans" cxnId="{1D727A34-4F32-4FC2-AB56-9B39B2899585}">
      <dgm:prSet/>
      <dgm:spPr/>
      <dgm:t>
        <a:bodyPr/>
        <a:lstStyle/>
        <a:p>
          <a:endParaRPr lang="en-US"/>
        </a:p>
      </dgm:t>
    </dgm:pt>
    <dgm:pt modelId="{3733770F-1EFE-4182-B70B-E62EAE15F970}">
      <dgm:prSet phldrT="[Text]" custT="1"/>
      <dgm:spPr>
        <a:solidFill>
          <a:schemeClr val="bg2">
            <a:lumMod val="50000"/>
          </a:schemeClr>
        </a:solidFill>
      </dgm:spPr>
      <dgm:t>
        <a:bodyPr/>
        <a:lstStyle/>
        <a:p>
          <a:r>
            <a:rPr lang="en-US" sz="2400" dirty="0" smtClean="0"/>
            <a:t>“You Learn significantly more from giving a presentation than you do from attending a presentation” </a:t>
          </a:r>
          <a:r>
            <a:rPr lang="en-US" sz="1600" dirty="0" smtClean="0">
              <a:solidFill>
                <a:schemeClr val="bg1">
                  <a:lumMod val="95000"/>
                </a:schemeClr>
              </a:solidFill>
            </a:rPr>
            <a:t>– Stephen R. Covey</a:t>
          </a:r>
          <a:endParaRPr lang="en-US" sz="1600" dirty="0">
            <a:solidFill>
              <a:schemeClr val="bg1">
                <a:lumMod val="95000"/>
              </a:schemeClr>
            </a:solidFill>
          </a:endParaRPr>
        </a:p>
      </dgm:t>
    </dgm:pt>
    <dgm:pt modelId="{D1AC4899-39F2-4DC4-BA5C-7D9E455E719A}" type="parTrans" cxnId="{41F07E64-1F9B-4FDB-AC01-25A89B3D8A15}">
      <dgm:prSet/>
      <dgm:spPr/>
      <dgm:t>
        <a:bodyPr/>
        <a:lstStyle/>
        <a:p>
          <a:endParaRPr lang="en-US"/>
        </a:p>
      </dgm:t>
    </dgm:pt>
    <dgm:pt modelId="{D64D6571-167D-4E4D-84E4-FCF80609BA1C}" type="sibTrans" cxnId="{41F07E64-1F9B-4FDB-AC01-25A89B3D8A15}">
      <dgm:prSet/>
      <dgm:spPr/>
      <dgm:t>
        <a:bodyPr/>
        <a:lstStyle/>
        <a:p>
          <a:endParaRPr lang="en-US"/>
        </a:p>
      </dgm:t>
    </dgm:pt>
    <dgm:pt modelId="{3861862C-B584-4B0B-A880-00CF0D3BB1A9}" type="pres">
      <dgm:prSet presAssocID="{2C213504-23E1-4741-B073-BDE68E7A0251}" presName="linear" presStyleCnt="0">
        <dgm:presLayoutVars>
          <dgm:dir val="rev"/>
          <dgm:resizeHandles val="exact"/>
        </dgm:presLayoutVars>
      </dgm:prSet>
      <dgm:spPr/>
      <dgm:t>
        <a:bodyPr/>
        <a:lstStyle/>
        <a:p>
          <a:endParaRPr lang="en-US"/>
        </a:p>
      </dgm:t>
    </dgm:pt>
    <dgm:pt modelId="{8D13BD6D-0410-4DA2-8DC2-60B2A477F99C}" type="pres">
      <dgm:prSet presAssocID="{6348B13E-90A0-454F-AEFE-0F5A6368D915}" presName="comp" presStyleCnt="0"/>
      <dgm:spPr/>
    </dgm:pt>
    <dgm:pt modelId="{E850C9E0-6EE7-4593-820B-73529182D68F}" type="pres">
      <dgm:prSet presAssocID="{6348B13E-90A0-454F-AEFE-0F5A6368D915}" presName="box" presStyleLbl="node1" presStyleIdx="0" presStyleCnt="2"/>
      <dgm:spPr/>
      <dgm:t>
        <a:bodyPr/>
        <a:lstStyle/>
        <a:p>
          <a:endParaRPr lang="en-US"/>
        </a:p>
      </dgm:t>
    </dgm:pt>
    <dgm:pt modelId="{51FC7608-6F5D-492E-A6E8-6CEDA68250B0}" type="pres">
      <dgm:prSet presAssocID="{6348B13E-90A0-454F-AEFE-0F5A6368D915}"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dgm:spPr>
      <dgm:t>
        <a:bodyPr/>
        <a:lstStyle/>
        <a:p>
          <a:endParaRPr lang="en-US"/>
        </a:p>
      </dgm:t>
    </dgm:pt>
    <dgm:pt modelId="{7D2AC2D6-03E1-4E95-9624-F6F35D72B2AA}" type="pres">
      <dgm:prSet presAssocID="{6348B13E-90A0-454F-AEFE-0F5A6368D915}" presName="text" presStyleLbl="node1" presStyleIdx="0" presStyleCnt="2">
        <dgm:presLayoutVars>
          <dgm:bulletEnabled val="1"/>
        </dgm:presLayoutVars>
      </dgm:prSet>
      <dgm:spPr/>
      <dgm:t>
        <a:bodyPr/>
        <a:lstStyle/>
        <a:p>
          <a:endParaRPr lang="en-US"/>
        </a:p>
      </dgm:t>
    </dgm:pt>
    <dgm:pt modelId="{19D0DED9-A1BE-4DB7-96AC-825B985145DF}" type="pres">
      <dgm:prSet presAssocID="{580C7A41-D62E-47E0-BE1E-7BE94251C6A9}" presName="spacer" presStyleCnt="0"/>
      <dgm:spPr/>
    </dgm:pt>
    <dgm:pt modelId="{162FBB91-C801-4224-89CC-B8CD66BCAC22}" type="pres">
      <dgm:prSet presAssocID="{9E48F960-C5A2-4453-AC6C-3D6D229FA59B}" presName="comp" presStyleCnt="0"/>
      <dgm:spPr/>
    </dgm:pt>
    <dgm:pt modelId="{E5331FB8-1B5C-4F3B-850A-A97C81059DA5}" type="pres">
      <dgm:prSet presAssocID="{9E48F960-C5A2-4453-AC6C-3D6D229FA59B}" presName="box" presStyleLbl="node1" presStyleIdx="1" presStyleCnt="2" custLinFactNeighborX="-5437" custLinFactNeighborY="2448"/>
      <dgm:spPr/>
      <dgm:t>
        <a:bodyPr/>
        <a:lstStyle/>
        <a:p>
          <a:endParaRPr lang="en-US"/>
        </a:p>
      </dgm:t>
    </dgm:pt>
    <dgm:pt modelId="{07731920-95CC-4FC5-B697-51D99839DC8E}" type="pres">
      <dgm:prSet presAssocID="{9E48F960-C5A2-4453-AC6C-3D6D229FA59B}" presName="img"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1000" b="-11000"/>
          </a:stretch>
        </a:blipFill>
      </dgm:spPr>
      <dgm:t>
        <a:bodyPr/>
        <a:lstStyle/>
        <a:p>
          <a:endParaRPr lang="en-US"/>
        </a:p>
      </dgm:t>
    </dgm:pt>
    <dgm:pt modelId="{82BFCC45-9582-4AA5-ACFD-0CC98FF7B70F}" type="pres">
      <dgm:prSet presAssocID="{9E48F960-C5A2-4453-AC6C-3D6D229FA59B}" presName="text" presStyleLbl="node1" presStyleIdx="1" presStyleCnt="2">
        <dgm:presLayoutVars>
          <dgm:bulletEnabled val="1"/>
        </dgm:presLayoutVars>
      </dgm:prSet>
      <dgm:spPr/>
      <dgm:t>
        <a:bodyPr/>
        <a:lstStyle/>
        <a:p>
          <a:endParaRPr lang="en-US"/>
        </a:p>
      </dgm:t>
    </dgm:pt>
  </dgm:ptLst>
  <dgm:cxnLst>
    <dgm:cxn modelId="{3FBB52FB-51B8-43A4-AE05-56C6ACB548B8}" srcId="{6348B13E-90A0-454F-AEFE-0F5A6368D915}" destId="{30AF8CCE-FC17-4D72-9E96-21D22709FFFF}" srcOrd="0" destOrd="0" parTransId="{32636056-7892-4AEC-94B2-EBF18F1A6B21}" sibTransId="{94F3187C-5551-49A6-BEE3-786875E09CC1}"/>
    <dgm:cxn modelId="{5D307594-D01D-451D-8341-BAD78909CD9D}" type="presOf" srcId="{49B8BC3B-5FE7-4CB6-BC9C-5165BD1A2950}" destId="{E850C9E0-6EE7-4593-820B-73529182D68F}" srcOrd="0" destOrd="3" presId="urn:microsoft.com/office/officeart/2005/8/layout/vList4"/>
    <dgm:cxn modelId="{16E4A3D0-1815-4920-9541-4F4684D2E3CA}" type="presOf" srcId="{9E48F960-C5A2-4453-AC6C-3D6D229FA59B}" destId="{82BFCC45-9582-4AA5-ACFD-0CC98FF7B70F}" srcOrd="1" destOrd="0" presId="urn:microsoft.com/office/officeart/2005/8/layout/vList4"/>
    <dgm:cxn modelId="{41F07E64-1F9B-4FDB-AC01-25A89B3D8A15}" srcId="{9E48F960-C5A2-4453-AC6C-3D6D229FA59B}" destId="{3733770F-1EFE-4182-B70B-E62EAE15F970}" srcOrd="2" destOrd="0" parTransId="{D1AC4899-39F2-4DC4-BA5C-7D9E455E719A}" sibTransId="{D64D6571-167D-4E4D-84E4-FCF80609BA1C}"/>
    <dgm:cxn modelId="{2AE8E1F2-1B3E-4BBF-92F8-6942E36BD54F}" type="presOf" srcId="{9E48F960-C5A2-4453-AC6C-3D6D229FA59B}" destId="{E5331FB8-1B5C-4F3B-850A-A97C81059DA5}" srcOrd="0" destOrd="0" presId="urn:microsoft.com/office/officeart/2005/8/layout/vList4"/>
    <dgm:cxn modelId="{C59D614D-30F0-48B8-9945-2F465ECD2796}" srcId="{6348B13E-90A0-454F-AEFE-0F5A6368D915}" destId="{5C4678C4-7D47-40A5-BD8F-862E812A5EDA}" srcOrd="1" destOrd="0" parTransId="{9803A977-7C1B-4C3E-8A46-8584FC757673}" sibTransId="{37118CF6-2D9A-4590-A4DA-342FB599B351}"/>
    <dgm:cxn modelId="{29A52BE7-7398-4AFE-93D4-0E28EE96D16B}" srcId="{2C213504-23E1-4741-B073-BDE68E7A0251}" destId="{6348B13E-90A0-454F-AEFE-0F5A6368D915}" srcOrd="0" destOrd="0" parTransId="{EC0A73AD-9091-45B4-B9A2-4A438C88566F}" sibTransId="{580C7A41-D62E-47E0-BE1E-7BE94251C6A9}"/>
    <dgm:cxn modelId="{6D4F6CAA-8F15-4F7C-815A-24AD5BF5EAF6}" type="presOf" srcId="{30AF8CCE-FC17-4D72-9E96-21D22709FFFF}" destId="{E850C9E0-6EE7-4593-820B-73529182D68F}" srcOrd="0" destOrd="1" presId="urn:microsoft.com/office/officeart/2005/8/layout/vList4"/>
    <dgm:cxn modelId="{33E1D7BB-292F-49E5-8796-391A130716DF}" type="presOf" srcId="{6348B13E-90A0-454F-AEFE-0F5A6368D915}" destId="{7D2AC2D6-03E1-4E95-9624-F6F35D72B2AA}" srcOrd="1" destOrd="0" presId="urn:microsoft.com/office/officeart/2005/8/layout/vList4"/>
    <dgm:cxn modelId="{113ACE8A-2B0A-44C1-9441-7CB4FDA49A60}" srcId="{9E48F960-C5A2-4453-AC6C-3D6D229FA59B}" destId="{D45D47B5-549B-4DA8-9DAB-73E906230114}" srcOrd="0" destOrd="0" parTransId="{115925A1-7B33-4961-96FB-3D094C4BFC1E}" sibTransId="{20CCA53F-FBE8-4F42-A577-568E54B426F9}"/>
    <dgm:cxn modelId="{FA9E0D2E-45BD-4656-8FB4-FDAA491AB278}" srcId="{2C213504-23E1-4741-B073-BDE68E7A0251}" destId="{9E48F960-C5A2-4453-AC6C-3D6D229FA59B}" srcOrd="1" destOrd="0" parTransId="{64D0F4EA-46C1-4A65-A692-10C531CAA165}" sibTransId="{A9C54646-40AA-4C0B-B0BB-6591F091FFA3}"/>
    <dgm:cxn modelId="{85838FD0-EF22-45CA-B753-40A99BF134DD}" type="presOf" srcId="{6348B13E-90A0-454F-AEFE-0F5A6368D915}" destId="{E850C9E0-6EE7-4593-820B-73529182D68F}" srcOrd="0" destOrd="0" presId="urn:microsoft.com/office/officeart/2005/8/layout/vList4"/>
    <dgm:cxn modelId="{11485DA4-3147-40B6-9B57-D9C45F51CE8F}" type="presOf" srcId="{5C4678C4-7D47-40A5-BD8F-862E812A5EDA}" destId="{E850C9E0-6EE7-4593-820B-73529182D68F}" srcOrd="0" destOrd="2" presId="urn:microsoft.com/office/officeart/2005/8/layout/vList4"/>
    <dgm:cxn modelId="{ECBB6461-7CFB-400C-82AB-8214A0A62693}" type="presOf" srcId="{3733770F-1EFE-4182-B70B-E62EAE15F970}" destId="{82BFCC45-9582-4AA5-ACFD-0CC98FF7B70F}" srcOrd="1" destOrd="3" presId="urn:microsoft.com/office/officeart/2005/8/layout/vList4"/>
    <dgm:cxn modelId="{BACDFEC9-3250-43C1-94DB-B4FBA9F57EEC}" type="presOf" srcId="{49B8BC3B-5FE7-4CB6-BC9C-5165BD1A2950}" destId="{7D2AC2D6-03E1-4E95-9624-F6F35D72B2AA}" srcOrd="1" destOrd="3" presId="urn:microsoft.com/office/officeart/2005/8/layout/vList4"/>
    <dgm:cxn modelId="{1D727A34-4F32-4FC2-AB56-9B39B2899585}" srcId="{6348B13E-90A0-454F-AEFE-0F5A6368D915}" destId="{49B8BC3B-5FE7-4CB6-BC9C-5165BD1A2950}" srcOrd="2" destOrd="0" parTransId="{A875EEEC-AD64-4022-9432-BC25335DADB5}" sibTransId="{8F69E3A5-095C-4694-BC3F-B42A6B17B57B}"/>
    <dgm:cxn modelId="{A6CE4E47-25B7-4AA4-B33B-D5411D43FCBF}" type="presOf" srcId="{30AF8CCE-FC17-4D72-9E96-21D22709FFFF}" destId="{7D2AC2D6-03E1-4E95-9624-F6F35D72B2AA}" srcOrd="1" destOrd="1" presId="urn:microsoft.com/office/officeart/2005/8/layout/vList4"/>
    <dgm:cxn modelId="{831B3F68-AC3E-4688-B549-CCE263B0D076}" type="presOf" srcId="{2C213504-23E1-4741-B073-BDE68E7A0251}" destId="{3861862C-B584-4B0B-A880-00CF0D3BB1A9}" srcOrd="0" destOrd="0" presId="urn:microsoft.com/office/officeart/2005/8/layout/vList4"/>
    <dgm:cxn modelId="{71BD042D-F6BB-452F-AC7C-DE665616F437}" type="presOf" srcId="{22381505-7FB3-45BE-86AF-B94CDD3CD569}" destId="{E5331FB8-1B5C-4F3B-850A-A97C81059DA5}" srcOrd="0" destOrd="2" presId="urn:microsoft.com/office/officeart/2005/8/layout/vList4"/>
    <dgm:cxn modelId="{BC71798C-D5F9-46EB-8A3A-0BC3AEC769D0}" type="presOf" srcId="{5C4678C4-7D47-40A5-BD8F-862E812A5EDA}" destId="{7D2AC2D6-03E1-4E95-9624-F6F35D72B2AA}" srcOrd="1" destOrd="2" presId="urn:microsoft.com/office/officeart/2005/8/layout/vList4"/>
    <dgm:cxn modelId="{5718A6A3-3919-4041-807E-FC7C9B355261}" srcId="{9E48F960-C5A2-4453-AC6C-3D6D229FA59B}" destId="{22381505-7FB3-45BE-86AF-B94CDD3CD569}" srcOrd="1" destOrd="0" parTransId="{78BC94DC-E6B8-475A-BEF2-8FB5051EB4E1}" sibTransId="{522EB90C-5E8B-4FCC-ACF7-4DDD56C0FCB7}"/>
    <dgm:cxn modelId="{59BFB957-36FB-48A7-B100-2F8CA8B0785C}" type="presOf" srcId="{22381505-7FB3-45BE-86AF-B94CDD3CD569}" destId="{82BFCC45-9582-4AA5-ACFD-0CC98FF7B70F}" srcOrd="1" destOrd="2" presId="urn:microsoft.com/office/officeart/2005/8/layout/vList4"/>
    <dgm:cxn modelId="{3F3C426C-F2D6-4029-84DB-AB56F902D226}" type="presOf" srcId="{D45D47B5-549B-4DA8-9DAB-73E906230114}" destId="{82BFCC45-9582-4AA5-ACFD-0CC98FF7B70F}" srcOrd="1" destOrd="1" presId="urn:microsoft.com/office/officeart/2005/8/layout/vList4"/>
    <dgm:cxn modelId="{682C3F31-739E-4837-9955-18FCEF0CF808}" type="presOf" srcId="{3733770F-1EFE-4182-B70B-E62EAE15F970}" destId="{E5331FB8-1B5C-4F3B-850A-A97C81059DA5}" srcOrd="0" destOrd="3" presId="urn:microsoft.com/office/officeart/2005/8/layout/vList4"/>
    <dgm:cxn modelId="{85AF0489-C7B8-41AA-83F7-F1A5DB782AEE}" type="presOf" srcId="{D45D47B5-549B-4DA8-9DAB-73E906230114}" destId="{E5331FB8-1B5C-4F3B-850A-A97C81059DA5}" srcOrd="0" destOrd="1" presId="urn:microsoft.com/office/officeart/2005/8/layout/vList4"/>
    <dgm:cxn modelId="{27D2DAEB-EA09-4037-B58F-50B951830775}" type="presParOf" srcId="{3861862C-B584-4B0B-A880-00CF0D3BB1A9}" destId="{8D13BD6D-0410-4DA2-8DC2-60B2A477F99C}" srcOrd="0" destOrd="0" presId="urn:microsoft.com/office/officeart/2005/8/layout/vList4"/>
    <dgm:cxn modelId="{3308F610-DCAE-4915-8C9A-1A375C0F2B58}" type="presParOf" srcId="{8D13BD6D-0410-4DA2-8DC2-60B2A477F99C}" destId="{E850C9E0-6EE7-4593-820B-73529182D68F}" srcOrd="0" destOrd="0" presId="urn:microsoft.com/office/officeart/2005/8/layout/vList4"/>
    <dgm:cxn modelId="{28EFC765-C183-4C72-8B72-99E9BD49486B}" type="presParOf" srcId="{8D13BD6D-0410-4DA2-8DC2-60B2A477F99C}" destId="{51FC7608-6F5D-492E-A6E8-6CEDA68250B0}" srcOrd="1" destOrd="0" presId="urn:microsoft.com/office/officeart/2005/8/layout/vList4"/>
    <dgm:cxn modelId="{8BC903BF-C3C6-4D57-9A34-E0D50EF67D73}" type="presParOf" srcId="{8D13BD6D-0410-4DA2-8DC2-60B2A477F99C}" destId="{7D2AC2D6-03E1-4E95-9624-F6F35D72B2AA}" srcOrd="2" destOrd="0" presId="urn:microsoft.com/office/officeart/2005/8/layout/vList4"/>
    <dgm:cxn modelId="{9C2EFDBE-0142-4479-A7E0-B16EF6FE9D9F}" type="presParOf" srcId="{3861862C-B584-4B0B-A880-00CF0D3BB1A9}" destId="{19D0DED9-A1BE-4DB7-96AC-825B985145DF}" srcOrd="1" destOrd="0" presId="urn:microsoft.com/office/officeart/2005/8/layout/vList4"/>
    <dgm:cxn modelId="{F4BF7A93-E2FB-4A8F-AE2B-75E5592617FA}" type="presParOf" srcId="{3861862C-B584-4B0B-A880-00CF0D3BB1A9}" destId="{162FBB91-C801-4224-89CC-B8CD66BCAC22}" srcOrd="2" destOrd="0" presId="urn:microsoft.com/office/officeart/2005/8/layout/vList4"/>
    <dgm:cxn modelId="{EA99E087-0A6D-4D4F-9B5F-578AC655F5B2}" type="presParOf" srcId="{162FBB91-C801-4224-89CC-B8CD66BCAC22}" destId="{E5331FB8-1B5C-4F3B-850A-A97C81059DA5}" srcOrd="0" destOrd="0" presId="urn:microsoft.com/office/officeart/2005/8/layout/vList4"/>
    <dgm:cxn modelId="{8BE18E68-36D1-4A42-BF1E-E2C9015DA57B}" type="presParOf" srcId="{162FBB91-C801-4224-89CC-B8CD66BCAC22}" destId="{07731920-95CC-4FC5-B697-51D99839DC8E}" srcOrd="1" destOrd="0" presId="urn:microsoft.com/office/officeart/2005/8/layout/vList4"/>
    <dgm:cxn modelId="{E1FCF515-EFD0-4D1D-9DD0-A027925080A1}" type="presParOf" srcId="{162FBB91-C801-4224-89CC-B8CD66BCAC22}" destId="{82BFCC45-9582-4AA5-ACFD-0CC98FF7B70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3/13/2014</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3/13/2014</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windowsboston.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blogs.msdn.com/b/virtual_pc_guy/archive/2009/11/16/understanding-high-end-video-performance-issues-with-hyper-v.aspx"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ocial.technet.microsoft.com/wiki/contents/articles/1401.hyper-v-list-of-slat-capable-cpus-for-hosts.aspx"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smtClean="0"/>
              <a:t>Board -  Boston Windows Server User Group - </a:t>
            </a:r>
            <a:r>
              <a:rPr lang="en-US" sz="1200" u="sng" dirty="0" smtClean="0">
                <a:hlinkClick r:id="rId3"/>
              </a:rPr>
              <a:t>www.WindowsBoston.com</a:t>
            </a:r>
            <a:endParaRPr lang="en-US" sz="1200" u="sng" dirty="0" smtClean="0"/>
          </a:p>
          <a:p>
            <a:pPr lvl="1"/>
            <a:r>
              <a:rPr lang="en-US" sz="1200" dirty="0" smtClean="0"/>
              <a:t>Den Leader – Cub Scouts Pack 14, Lakeville, MA</a:t>
            </a:r>
          </a:p>
          <a:p>
            <a:pPr lvl="1"/>
            <a:r>
              <a:rPr lang="en-US" sz="1200" dirty="0" smtClean="0"/>
              <a:t>Author – Build Your Career While You Build Your Community</a:t>
            </a:r>
          </a:p>
          <a:p>
            <a:pPr lvl="1"/>
            <a:r>
              <a:rPr lang="en-US" sz="1200" dirty="0" smtClean="0"/>
              <a:t>Student … and Future Professor</a:t>
            </a:r>
          </a:p>
          <a:p>
            <a:pPr lvl="1"/>
            <a:r>
              <a:rPr lang="en-US" sz="1600" dirty="0" smtClean="0"/>
              <a:t>Most Important… Father, Husband, Friend &amp; Neighbor </a:t>
            </a:r>
            <a:r>
              <a:rPr lang="en-US" sz="1600" dirty="0" smtClean="0">
                <a:sym typeface="Wingdings" pitchFamily="2" charset="2"/>
              </a:rPr>
              <a:t></a:t>
            </a:r>
            <a:endParaRPr lang="en-US" sz="1600" dirty="0" smtClean="0"/>
          </a:p>
          <a:p>
            <a:endParaRPr lang="en-US" dirty="0"/>
          </a:p>
        </p:txBody>
      </p:sp>
      <p:sp>
        <p:nvSpPr>
          <p:cNvPr id="4" name="Slide Number Placeholder 3"/>
          <p:cNvSpPr>
            <a:spLocks noGrp="1"/>
          </p:cNvSpPr>
          <p:nvPr>
            <p:ph type="sldNum" sz="quarter" idx="10"/>
          </p:nvPr>
        </p:nvSpPr>
        <p:spPr/>
        <p:txBody>
          <a:bodyPr/>
          <a:lstStyle/>
          <a:p>
            <a:fld id="{5FADC085-01C1-104B-B9F5-5B4D945073A0}" type="slidenum">
              <a:rPr lang="en-US" smtClean="0"/>
              <a:pPr/>
              <a:t>1</a:t>
            </a:fld>
            <a:endParaRPr lang="en-US"/>
          </a:p>
        </p:txBody>
      </p:sp>
    </p:spTree>
    <p:extLst>
      <p:ext uri="{BB962C8B-B14F-4D97-AF65-F5344CB8AC3E}">
        <p14:creationId xmlns:p14="http://schemas.microsoft.com/office/powerpoint/2010/main" val="2639694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79201"/>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lIns="91433" tIns="45717" rIns="91433" bIns="45717" anchor="b"/>
          <a:lstStyle/>
          <a:p>
            <a:pPr algn="r"/>
            <a:fld id="{E5E1F9E7-FAAE-45F9-A889-36A25C2AC540}" type="slidenum">
              <a:rPr lang="en-US" sz="1200">
                <a:latin typeface="Arial" pitchFamily="34" charset="0"/>
              </a:rPr>
              <a:pPr algn="r"/>
              <a:t>30</a:t>
            </a:fld>
            <a:endParaRPr lang="en-US" sz="1200">
              <a:latin typeface="Arial" pitchFamily="34" charset="0"/>
            </a:endParaRPr>
          </a:p>
        </p:txBody>
      </p:sp>
      <p:sp>
        <p:nvSpPr>
          <p:cNvPr id="4099" name="Rectangle 160769"/>
          <p:cNvSpPr>
            <a:spLocks noGrp="1" noRot="1" noChangeAspect="1" noChangeArrowheads="1" noTextEdit="1"/>
          </p:cNvSpPr>
          <p:nvPr>
            <p:ph type="sldImg"/>
          </p:nvPr>
        </p:nvSpPr>
        <p:spPr bwMode="auto">
          <a:xfrm>
            <a:off x="3290888" y="533400"/>
            <a:ext cx="3248025" cy="1828800"/>
          </a:xfrm>
          <a:prstGeom prst="rect">
            <a:avLst/>
          </a:prstGeom>
          <a:solidFill>
            <a:srgbClr val="FFFFFF"/>
          </a:solidFill>
          <a:ln cap="flat">
            <a:solidFill>
              <a:srgbClr val="000000"/>
            </a:solidFill>
            <a:miter lim="800000"/>
            <a:headEnd type="none" w="med" len="med"/>
            <a:tailEnd type="none" w="med" len="med"/>
          </a:ln>
        </p:spPr>
      </p:sp>
      <p:sp>
        <p:nvSpPr>
          <p:cNvPr id="4100" name="Rectangle 160770"/>
          <p:cNvSpPr>
            <a:spLocks noGrp="1" noChangeArrowheads="1"/>
          </p:cNvSpPr>
          <p:nvPr>
            <p:ph type="body" idx="1"/>
          </p:nvPr>
        </p:nvSpPr>
        <p:spPr bwMode="auto">
          <a:xfrm>
            <a:off x="304800" y="2667000"/>
            <a:ext cx="6248400" cy="5791201"/>
          </a:xfrm>
          <a:noFill/>
        </p:spPr>
        <p:txBody>
          <a:bodyPr wrap="square" lIns="91433" tIns="45717" rIns="91433" bIns="45717"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132839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959669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3/13/2014 11:09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extLst>
      <p:ext uri="{BB962C8B-B14F-4D97-AF65-F5344CB8AC3E}">
        <p14:creationId xmlns:p14="http://schemas.microsoft.com/office/powerpoint/2010/main" val="274259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5F7E2E-E959-4DD2-885D-C78127ECD8DE}" type="slidenum">
              <a:rPr lang="en-US" smtClean="0"/>
              <a:t>11</a:t>
            </a:fld>
            <a:endParaRPr lang="en-US"/>
          </a:p>
        </p:txBody>
      </p:sp>
    </p:spTree>
    <p:extLst>
      <p:ext uri="{BB962C8B-B14F-4D97-AF65-F5344CB8AC3E}">
        <p14:creationId xmlns:p14="http://schemas.microsoft.com/office/powerpoint/2010/main" val="1984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3/13/2014 11:09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smtClean="0"/>
              <a:t>© 2010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Tree>
    <p:extLst>
      <p:ext uri="{BB962C8B-B14F-4D97-AF65-F5344CB8AC3E}">
        <p14:creationId xmlns:p14="http://schemas.microsoft.com/office/powerpoint/2010/main" val="2761547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5F7E2E-E959-4DD2-885D-C78127ECD8DE}" type="slidenum">
              <a:rPr lang="en-US" smtClean="0"/>
              <a:t>15</a:t>
            </a:fld>
            <a:endParaRPr lang="en-US"/>
          </a:p>
        </p:txBody>
      </p:sp>
    </p:spTree>
    <p:extLst>
      <p:ext uri="{BB962C8B-B14F-4D97-AF65-F5344CB8AC3E}">
        <p14:creationId xmlns:p14="http://schemas.microsoft.com/office/powerpoint/2010/main" val="2897977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05533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206179"/>
            <a:ext cx="5486400" cy="4114800"/>
          </a:xfrm>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smtClean="0"/>
          </a:p>
          <a:p>
            <a:pPr marL="0" marR="0" indent="0" algn="l" defTabSz="914363" rtl="0" eaLnBrk="1" fontAlgn="auto" latinLnBrk="0" hangingPunct="1">
              <a:lnSpc>
                <a:spcPct val="90000"/>
              </a:lnSpc>
              <a:spcBef>
                <a:spcPts val="0"/>
              </a:spcBef>
              <a:spcAft>
                <a:spcPts val="333"/>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8574E92-81B2-434E-A2B1-FF9884FD7456}"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761263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206179"/>
            <a:ext cx="5486400" cy="4114800"/>
          </a:xfrm>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b="1" baseline="0" dirty="0" smtClean="0"/>
              <a:t>Understanding SLAT  </a:t>
            </a:r>
            <a:r>
              <a:rPr lang="en-US" sz="900" kern="1200" dirty="0" smtClean="0">
                <a:solidFill>
                  <a:schemeClr val="tx1">
                    <a:alpha val="99000"/>
                  </a:schemeClr>
                </a:solidFill>
                <a:effectLst/>
                <a:latin typeface="Segoe UI" pitchFamily="34" charset="0"/>
                <a:ea typeface="+mn-ea"/>
                <a:cs typeface="+mn-cs"/>
                <a:hlinkClick r:id="rId3" tooltip="http://blogs.msdn.com/b/virtual_pc_guy/archive/2009/11/16/understanding-high-end-video-performance-issues-with-hyper-v.aspx"/>
              </a:rPr>
              <a:t>Understanding High-End Video Performance Issues with Hyper-V</a:t>
            </a:r>
            <a:endParaRPr lang="en-US"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b="1" baseline="0" dirty="0" smtClean="0"/>
              <a:t>capable PC’s </a:t>
            </a:r>
            <a:r>
              <a:rPr lang="en-US" sz="900" kern="1200" dirty="0" smtClean="0">
                <a:solidFill>
                  <a:schemeClr val="tx1">
                    <a:alpha val="99000"/>
                  </a:schemeClr>
                </a:solidFill>
                <a:effectLst/>
                <a:latin typeface="Segoe UI" pitchFamily="34" charset="0"/>
                <a:ea typeface="+mn-ea"/>
                <a:cs typeface="+mn-cs"/>
                <a:hlinkClick r:id="rId4" tooltip="http://social.technet.microsoft.com/wiki/contents/articles/1401.hyper-v-list-of-slat-capable-cpus-for-hosts.aspx"/>
              </a:rPr>
              <a:t>http://social.technet.microsoft.com/wiki/contents/articles/1401.hyper-v-list-of-slat-capable-cpus-for-hosts.aspx</a:t>
            </a:r>
            <a:endParaRPr lang="en-US" sz="900" kern="1200" dirty="0" smtClean="0">
              <a:solidFill>
                <a:schemeClr val="tx1">
                  <a:alpha val="99000"/>
                </a:schemeClr>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Upgrades to this version from Windows Server 2008 and Windows Server 2008 R2 are supported. However, only upgrades from the same server edition are supported. You will not be able to upgrade to subsequent releases from this release</a:t>
            </a:r>
          </a:p>
          <a:p>
            <a:pPr marL="0" marR="0" indent="0" algn="l" defTabSz="914363" rtl="0" eaLnBrk="1" fontAlgn="auto" latinLnBrk="0" hangingPunct="1">
              <a:lnSpc>
                <a:spcPct val="90000"/>
              </a:lnSpc>
              <a:spcBef>
                <a:spcPts val="0"/>
              </a:spcBef>
              <a:spcAft>
                <a:spcPts val="333"/>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8574E92-81B2-434E-A2B1-FF9884FD7456}"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761263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US" dirty="0"/>
          </a:p>
        </p:txBody>
      </p:sp>
      <p:sp>
        <p:nvSpPr>
          <p:cNvPr id="4" name="Slide Number Placeholder 3"/>
          <p:cNvSpPr>
            <a:spLocks noGrp="1"/>
          </p:cNvSpPr>
          <p:nvPr>
            <p:ph type="sldNum" sz="quarter" idx="10"/>
          </p:nvPr>
        </p:nvSpPr>
        <p:spPr/>
        <p:txBody>
          <a:bodyPr/>
          <a:lstStyle/>
          <a:p>
            <a:fld id="{3F43CFC5-4D67-44AA-B864-C70CD58A43BF}" type="slidenum">
              <a:rPr lang="en-US" smtClean="0"/>
              <a:t>28</a:t>
            </a:fld>
            <a:endParaRPr lang="en-US"/>
          </a:p>
        </p:txBody>
      </p:sp>
    </p:spTree>
    <p:extLst>
      <p:ext uri="{BB962C8B-B14F-4D97-AF65-F5344CB8AC3E}">
        <p14:creationId xmlns:p14="http://schemas.microsoft.com/office/powerpoint/2010/main" val="3575773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http://blogs.msdn.com/b/b8/archive/2011/09/07/bringing-hyper-v-to-windows-8.aspx</a:t>
            </a:r>
          </a:p>
          <a:p>
            <a:endParaRPr lang="en-US" b="1" dirty="0" smtClean="0"/>
          </a:p>
          <a:p>
            <a:endParaRPr lang="en-US" b="1" dirty="0" smtClean="0"/>
          </a:p>
          <a:p>
            <a:r>
              <a:rPr lang="en-US" b="1" dirty="0" smtClean="0"/>
              <a:t>An introduction to Hyper-V</a:t>
            </a:r>
          </a:p>
          <a:p>
            <a:r>
              <a:rPr lang="en-US" dirty="0" smtClean="0"/>
              <a:t>Hyper-V requires a 64-bit system that has Second Level Address Translation (SLAT). SLAT is a feature present in the current generation of 64-bit processors by Intel &amp; AMD. You’ll also need a 64-bit version of Windows 8, and at least 4GB of RAM. Hyper-V does support creation of both 32-bit and 64-bit operating systems in the VMs.</a:t>
            </a:r>
          </a:p>
          <a:p>
            <a:r>
              <a:rPr lang="en-US" dirty="0" smtClean="0"/>
              <a:t>Hyper-V’s dynamic memory allows memory needed by the VM to be allocated and de-allocated dynamically (you specify a minimum and maximum) and share unused memory between VMs. You can run 3 or 4 VMs on a machine that has 4GB of RAM but you will need more RAM for 5 or more VMs. On the other end of the spectrum, you can also create large VMs with 32 processors and 512GB RAM.</a:t>
            </a:r>
          </a:p>
          <a:p>
            <a:r>
              <a:rPr lang="en-US" dirty="0" smtClean="0"/>
              <a:t>As for user experience with VMs, Windows provides two mechanisms to peek into the Virtual Machine: the VM Console and the Remote Desktop Connection.</a:t>
            </a:r>
          </a:p>
          <a:p>
            <a:r>
              <a:rPr lang="en-US" dirty="0" smtClean="0"/>
              <a:t>The VM Console (also known as </a:t>
            </a:r>
            <a:r>
              <a:rPr lang="en-US" dirty="0" err="1" smtClean="0"/>
              <a:t>VMConnect</a:t>
            </a:r>
            <a:r>
              <a:rPr lang="en-US" dirty="0" smtClean="0"/>
              <a:t>) is a console view of the VM. It provides a single monitor view of the VM with resolution up to 1600x1200 in 32-bit color. This console provides you with the ability to view the VM’s booting process.</a:t>
            </a:r>
          </a:p>
          <a:p>
            <a:r>
              <a:rPr lang="en-US" dirty="0" smtClean="0"/>
              <a:t>For a richer experience, you can connect to the VM using the Remote Desktop Connection (RDC). With RDC, the VM takes advantage of capabilities present on your physical PC. For example, if you have multiple monitors, then the VM can show its graphics on all these monitors. Similarly, if you have a multipoint touch-enabled interface on your PC, then the VM can use this interface to give you a touch experience. The VM also has full multimedia capability by leveraging the physical system’s speakers and microphone. The Root OS (i.e. the main Windows OS that’s managing the VMs) can also share its clipboard and folders with the VMs. And finally, with RDC, you can also attach any USB device directly to the VM.</a:t>
            </a:r>
          </a:p>
          <a:p>
            <a:r>
              <a:rPr lang="en-US" dirty="0" smtClean="0"/>
              <a:t>For storage,</a:t>
            </a:r>
            <a:r>
              <a:rPr lang="en-US" b="1" dirty="0" smtClean="0"/>
              <a:t> </a:t>
            </a:r>
            <a:r>
              <a:rPr lang="en-US" dirty="0" smtClean="0"/>
              <a:t>you can add multiple hard disks to the IDE or SCSI controllers available in the VM. You can use Virtual Hard Disks (.VHD or .VHDX files) or actual disks that you pass directly through to the virtual machine. VHDs can also reside on a remote file server, making it easy to maintain and share a common set of predefined VHDs across a team.</a:t>
            </a:r>
          </a:p>
          <a:p>
            <a:r>
              <a:rPr lang="en-US" dirty="0" smtClean="0"/>
              <a:t>Hyper-V’s “Live Storage Move” capability helps your VMs to be fairly independent of the underlying storage. With this, you could move the VM’s storage from one local drive to another, to a USB stick, or to a remote file share without needing to stop your VM. I’ve found this feature to be quite handy for fast deployments: when I need a VM quickly, I start one from a VM library maintained on a file share and then move the VM’s storage to my local drive.</a:t>
            </a:r>
          </a:p>
          <a:p>
            <a:r>
              <a:rPr lang="en-US" dirty="0" smtClean="0"/>
              <a:t>Another great feature of Hyper-V is the ability to take </a:t>
            </a:r>
            <a:r>
              <a:rPr lang="en-US" i="1" dirty="0" smtClean="0"/>
              <a:t>snapshots</a:t>
            </a:r>
            <a:r>
              <a:rPr lang="en-US" dirty="0" smtClean="0"/>
              <a:t> of a virtual machine while it is running. A snapshot saves everything about the virtual machine allowing you to go back to a previous point in time in the life of a VM, and is a great tool when trying to debug tricky problems. At the same time, Hyper-V virtual machines have all of the manageability benefits of Windows. Windows Update can patch Hyper-V components, so you don’t need to set up additional maintenance processes. And Windows has all the same inherent capabilities with Hyper-V installed.</a:t>
            </a:r>
          </a:p>
          <a:p>
            <a:r>
              <a:rPr lang="en-US" dirty="0" smtClean="0"/>
              <a:t>Having said this, using virtualization has its limitations. Features or applications that depend on specific hardware will not work well in a VM. For example, Windows </a:t>
            </a:r>
            <a:r>
              <a:rPr lang="en-US" dirty="0" err="1" smtClean="0"/>
              <a:t>BitLocker</a:t>
            </a:r>
            <a:r>
              <a:rPr lang="en-US" dirty="0" smtClean="0"/>
              <a:t> and Measured Boot, which rely on TPM (Trusted Platform Module), might not function properly in a VM, and games or applications that require processing with GPUs (without providing software fallback) might not work well either. Also, applications relying on sub 10ms timers, i.e. latency-sensitive high-precision apps such as live music mixing apps, etc. could have issues running in a VM. The root OS is also running on top of the Hyper-V virtualization layer, but it is special in that it has direct access to all the hardware. This is why applications with special hardware requirements continue to work unhindered in the root OS but latency-sensitive, high-precision apps could still have issues running in the root OS.</a:t>
            </a:r>
          </a:p>
          <a:p>
            <a:r>
              <a:rPr lang="en-US" dirty="0" smtClean="0"/>
              <a:t>As a reminder, you will still need to license any operating systems you use in the VMs.</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2454252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0"/>
            <a:ext cx="1485898" cy="249299"/>
          </a:xfrm>
        </p:spPr>
        <p:txBody>
          <a:bodyPr/>
          <a:lstStyle>
            <a:lvl1pPr marL="0" indent="0">
              <a:buNone/>
              <a:defRPr sz="18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Tree>
    <p:extLst>
      <p:ext uri="{BB962C8B-B14F-4D97-AF65-F5344CB8AC3E}">
        <p14:creationId xmlns:p14="http://schemas.microsoft.com/office/powerpoint/2010/main" val="126972320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1" name="Rectangle 10"/>
          <p:cNvSpPr/>
          <p:nvPr/>
        </p:nvSpPr>
        <p:spPr>
          <a:xfrm>
            <a:off x="0" y="3866920"/>
            <a:ext cx="12188825"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88825"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88825"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88825"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4548" y="5052546"/>
            <a:ext cx="7514056" cy="882119"/>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1089825" y="3132290"/>
            <a:ext cx="9564643" cy="1793167"/>
          </a:xfrm>
          <a:prstGeom prst="rect">
            <a:avLst/>
          </a:prstGeom>
          <a:effectLst/>
        </p:spPr>
        <p:txBody>
          <a:bodyPr>
            <a:noAutofit/>
          </a:bodyPr>
          <a:lstStyle>
            <a:lvl1pPr marL="640080" indent="-457200" algn="l">
              <a:defRPr sz="5400" b="1">
                <a:effectLst>
                  <a:outerShdw blurRad="38100" dist="38100" dir="2700000" algn="tl">
                    <a:srgbClr val="000000">
                      <a:alpha val="43137"/>
                    </a:srgbClr>
                  </a:outerShdw>
                </a:effectLst>
              </a:defRPr>
            </a:lvl1pPr>
          </a:lstStyle>
          <a:p>
            <a:endParaRPr lang="en-US" dirty="0"/>
          </a:p>
        </p:txBody>
      </p:sp>
      <p:pic>
        <p:nvPicPr>
          <p:cNvPr id="15" name="Picture 2" descr="C:\Users\afuchs\Desktop\ms-logo_b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25916" y="6490336"/>
            <a:ext cx="1762301" cy="215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7219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30" r:id="rId18"/>
    <p:sldLayoutId id="2147483731"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virtg.com/" TargetMode="External"/><Relationship Id="rId3" Type="http://schemas.openxmlformats.org/officeDocument/2006/relationships/image" Target="../media/image8.png"/><Relationship Id="rId7" Type="http://schemas.openxmlformats.org/officeDocument/2006/relationships/hyperlink" Target="http://www.lakevillepack14.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www.bostonusergroups.org/" TargetMode="External"/><Relationship Id="rId5" Type="http://schemas.openxmlformats.org/officeDocument/2006/relationships/hyperlink" Target="http://www.baystatetechnology.com/" TargetMode="External"/><Relationship Id="rId4" Type="http://schemas.openxmlformats.org/officeDocument/2006/relationships/image" Target="../media/image9.png"/><Relationship Id="rId9" Type="http://schemas.openxmlformats.org/officeDocument/2006/relationships/hyperlink" Target="http://www.microsoft.com/sqlserverlab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8" Type="http://schemas.openxmlformats.org/officeDocument/2006/relationships/hyperlink" Target="http://blogs.technet.com/b/danstolts/archive/2010/09/27/online-collaboration-publishing-powerpoint-slides-to-your-blog-or-website-using-office-web-app-and-skydrive.aspx" TargetMode="External"/><Relationship Id="rId13" Type="http://schemas.openxmlformats.org/officeDocument/2006/relationships/hyperlink" Target="http://itproguru.com/resources" TargetMode="External"/><Relationship Id="rId18" Type="http://schemas.openxmlformats.org/officeDocument/2006/relationships/hyperlink" Target="http://aka.ms/zbld5g" TargetMode="External"/><Relationship Id="rId3" Type="http://schemas.openxmlformats.org/officeDocument/2006/relationships/hyperlink" Target="http://bostonusergroups.org/" TargetMode="External"/><Relationship Id="rId7" Type="http://schemas.openxmlformats.org/officeDocument/2006/relationships/hyperlink" Target="http://blogs.technet.com/b/danstolts/archive/2010/09/15/scale-your-message-online-improving-blog-exposure-and-increase-reach-of-your-message-by-driving-traffic-to-your-content-by-danstolts.aspx" TargetMode="External"/><Relationship Id="rId12" Type="http://schemas.openxmlformats.org/officeDocument/2006/relationships/hyperlink" Target="http://itproguru.com/join" TargetMode="External"/><Relationship Id="rId17" Type="http://schemas.openxmlformats.org/officeDocument/2006/relationships/hyperlink" Target="http://aka.ms/getwin2012" TargetMode="External"/><Relationship Id="rId2" Type="http://schemas.openxmlformats.org/officeDocument/2006/relationships/notesSlide" Target="../notesSlides/notesSlide3.xml"/><Relationship Id="rId16" Type="http://schemas.openxmlformats.org/officeDocument/2006/relationships/hyperlink" Target="http://aka.ms/lab" TargetMode="External"/><Relationship Id="rId20" Type="http://schemas.openxmlformats.org/officeDocument/2006/relationships/hyperlink" Target="http://aka.ms/gurumva" TargetMode="External"/><Relationship Id="rId1" Type="http://schemas.openxmlformats.org/officeDocument/2006/relationships/slideLayout" Target="../slideLayouts/slideLayout13.xml"/><Relationship Id="rId6" Type="http://schemas.openxmlformats.org/officeDocument/2006/relationships/hyperlink" Target="http://blogs.technet.com/b/danstolts/archive/2010/09/30/how-to-successfully-deliver-presentations-for-community-leaders-and-professional-speakers-drive-satisfaction-and-impact-at-your-events.aspx" TargetMode="External"/><Relationship Id="rId11" Type="http://schemas.openxmlformats.org/officeDocument/2006/relationships/hyperlink" Target="http://technet.com/" TargetMode="External"/><Relationship Id="rId5" Type="http://schemas.openxmlformats.org/officeDocument/2006/relationships/hyperlink" Target="http://itproguru.com/" TargetMode="External"/><Relationship Id="rId15" Type="http://schemas.openxmlformats.org/officeDocument/2006/relationships/hyperlink" Target="http://aka.ms/guruwin8" TargetMode="External"/><Relationship Id="rId10" Type="http://schemas.openxmlformats.org/officeDocument/2006/relationships/hyperlink" Target="http://msteched.com/" TargetMode="External"/><Relationship Id="rId19" Type="http://schemas.openxmlformats.org/officeDocument/2006/relationships/hyperlink" Target="http://aka.ms/SC2012Eval" TargetMode="External"/><Relationship Id="rId4" Type="http://schemas.openxmlformats.org/officeDocument/2006/relationships/hyperlink" Target="http://www.gitca.org/UserGroups/Pages/default.aspx" TargetMode="External"/><Relationship Id="rId9" Type="http://schemas.openxmlformats.org/officeDocument/2006/relationships/hyperlink" Target="http://www.technicalcommunity.com/" TargetMode="External"/><Relationship Id="rId14" Type="http://schemas.openxmlformats.org/officeDocument/2006/relationships/hyperlink" Target="http://aka.ms/iaa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toastmasters.org/ToastmastersMagazine/ToastmasterArchive/2009/June/Work-a-Room.aspx"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6" Type="http://schemas.openxmlformats.org/officeDocument/2006/relationships/hyperlink" Target="http://www.careerbuilder.com/Jobs/Industry/Art-Photography-Journalism/" TargetMode="External"/><Relationship Id="rId21" Type="http://schemas.openxmlformats.org/officeDocument/2006/relationships/hyperlink" Target="http://www.careerbuilder.com/Jobs/Industry/Quick-Service-Or-Fast-Food-Restaurant/" TargetMode="External"/><Relationship Id="rId42" Type="http://schemas.openxmlformats.org/officeDocument/2006/relationships/hyperlink" Target="http://www.careerbuilder.com/Jobs/Industry/Biotechnology/" TargetMode="External"/><Relationship Id="rId47" Type="http://schemas.openxmlformats.org/officeDocument/2006/relationships/hyperlink" Target="http://www.careerbuilder.com/Jobs/Industry/Food/" TargetMode="External"/><Relationship Id="rId63" Type="http://schemas.openxmlformats.org/officeDocument/2006/relationships/hyperlink" Target="http://www.careerbuilder.com/Jobs/Industry/Gas-Convenience-Store/" TargetMode="External"/><Relationship Id="rId68" Type="http://schemas.openxmlformats.org/officeDocument/2006/relationships/hyperlink" Target="http://www.careerbuilder.com/Jobs/Industry/Military/" TargetMode="External"/><Relationship Id="rId84" Type="http://schemas.openxmlformats.org/officeDocument/2006/relationships/hyperlink" Target="http://www.careerbuilder.com/Jobs/Industry/Not-For-Profit-Charitable/" TargetMode="External"/><Relationship Id="rId89" Type="http://schemas.openxmlformats.org/officeDocument/2006/relationships/hyperlink" Target="http://www.careerbuilder.com/Jobs/Industry/Training/" TargetMode="External"/><Relationship Id="rId7" Type="http://schemas.openxmlformats.org/officeDocument/2006/relationships/hyperlink" Target="http://www.careerbuilder.com/Jobs/Industry/Energy-Utilities-Gas-Electric/" TargetMode="External"/><Relationship Id="rId71" Type="http://schemas.openxmlformats.org/officeDocument/2006/relationships/hyperlink" Target="http://www.careerbuilder.com/Jobs/Industry/Grocery-Pharmacy/" TargetMode="External"/><Relationship Id="rId92" Type="http://schemas.openxmlformats.org/officeDocument/2006/relationships/hyperlink" Target="http://www.careerbuilder.com/Jobs/Industry/Oil-Refining-Petroleum-Drilling/" TargetMode="External"/><Relationship Id="rId2" Type="http://schemas.openxmlformats.org/officeDocument/2006/relationships/hyperlink" Target="http://www.careerbuilder.com/Jobs/Industry/Accounting-Finance/" TargetMode="External"/><Relationship Id="rId16" Type="http://schemas.openxmlformats.org/officeDocument/2006/relationships/hyperlink" Target="http://www.careerbuilder.com/Jobs/Industry/Landscaping/" TargetMode="External"/><Relationship Id="rId29" Type="http://schemas.openxmlformats.org/officeDocument/2006/relationships/hyperlink" Target="http://www.careerbuilder.com/Jobs/Industry/Recreation/" TargetMode="External"/><Relationship Id="rId107" Type="http://schemas.openxmlformats.org/officeDocument/2006/relationships/hyperlink" Target="http://www.careerbuilder.com/Jobs/Industry/Industrial/" TargetMode="External"/><Relationship Id="rId11" Type="http://schemas.openxmlformats.org/officeDocument/2006/relationships/hyperlink" Target="http://www.careerbuilder.com/Jobs/Industry/Engineering-Machinery/" TargetMode="External"/><Relationship Id="rId24" Type="http://schemas.openxmlformats.org/officeDocument/2006/relationships/hyperlink" Target="http://www.careerbuilder.com/Jobs/Industry/Legal/" TargetMode="External"/><Relationship Id="rId32" Type="http://schemas.openxmlformats.org/officeDocument/2006/relationships/hyperlink" Target="http://www.careerbuilder.com/Jobs/Industry/Managed-Care/" TargetMode="External"/><Relationship Id="rId37" Type="http://schemas.openxmlformats.org/officeDocument/2006/relationships/hyperlink" Target="http://www.careerbuilder.com/Jobs/Industry/Research-Development/" TargetMode="External"/><Relationship Id="rId40" Type="http://schemas.openxmlformats.org/officeDocument/2006/relationships/hyperlink" Target="http://www.careerbuilder.com/Jobs/Industry/Marine-Maritime/" TargetMode="External"/><Relationship Id="rId45" Type="http://schemas.openxmlformats.org/officeDocument/2006/relationships/hyperlink" Target="http://www.careerbuilder.com/Jobs/Industry/Retail/" TargetMode="External"/><Relationship Id="rId53" Type="http://schemas.openxmlformats.org/officeDocument/2006/relationships/hyperlink" Target="http://www.careerbuilder.com/Jobs/Industry/Sales-Marketing/" TargetMode="External"/><Relationship Id="rId58" Type="http://schemas.openxmlformats.org/officeDocument/2006/relationships/hyperlink" Target="http://www.careerbuilder.com/Jobs/Industry/Chemical/" TargetMode="External"/><Relationship Id="rId66" Type="http://schemas.openxmlformats.org/officeDocument/2006/relationships/hyperlink" Target="http://www.careerbuilder.com/Jobs/Industry/Computer-Hardware/" TargetMode="External"/><Relationship Id="rId74" Type="http://schemas.openxmlformats.org/officeDocument/2006/relationships/hyperlink" Target="http://www.careerbuilder.com/Jobs/Industry/Construction/" TargetMode="External"/><Relationship Id="rId79" Type="http://schemas.openxmlformats.org/officeDocument/2006/relationships/hyperlink" Target="http://www.careerbuilder.com/Jobs/Industry/Healthcare-Health-Services/" TargetMode="External"/><Relationship Id="rId87" Type="http://schemas.openxmlformats.org/officeDocument/2006/relationships/hyperlink" Target="http://www.careerbuilder.com/Jobs/Industry/Homebuilding/" TargetMode="External"/><Relationship Id="rId102" Type="http://schemas.openxmlformats.org/officeDocument/2006/relationships/hyperlink" Target="http://www.careerbuilder.com/Jobs/Industry/Education-Teaching-Administration/" TargetMode="External"/><Relationship Id="rId5" Type="http://schemas.openxmlformats.org/officeDocument/2006/relationships/hyperlink" Target="http://www.careerbuilder.com/Jobs/Industry/Pharmaceutical/" TargetMode="External"/><Relationship Id="rId61" Type="http://schemas.openxmlformats.org/officeDocument/2006/relationships/hyperlink" Target="http://www.careerbuilder.com/Jobs/Industry/Securities/" TargetMode="External"/><Relationship Id="rId82" Type="http://schemas.openxmlformats.org/officeDocument/2006/relationships/hyperlink" Target="http://www.careerbuilder.com/Jobs/Industry/Consumer-Products/" TargetMode="External"/><Relationship Id="rId90" Type="http://schemas.openxmlformats.org/officeDocument/2006/relationships/hyperlink" Target="http://www.careerbuilder.com/Jobs/Industry/Credit-Loan-Collections/" TargetMode="External"/><Relationship Id="rId95" Type="http://schemas.openxmlformats.org/officeDocument/2006/relationships/hyperlink" Target="http://www.careerbuilder.com/Jobs/Industry/Hotel-Resort/" TargetMode="External"/><Relationship Id="rId19" Type="http://schemas.openxmlformats.org/officeDocument/2006/relationships/hyperlink" Target="http://www.careerbuilder.com/Jobs/Industry/Engineering-Services/" TargetMode="External"/><Relationship Id="rId14" Type="http://schemas.openxmlformats.org/officeDocument/2006/relationships/hyperlink" Target="http://www.careerbuilder.com/Jobs/Industry/Airline-Aviation/" TargetMode="External"/><Relationship Id="rId22" Type="http://schemas.openxmlformats.org/officeDocument/2006/relationships/hyperlink" Target="http://www.careerbuilder.com/Jobs/Industry/Architecture-Building/" TargetMode="External"/><Relationship Id="rId27" Type="http://schemas.openxmlformats.org/officeDocument/2006/relationships/hyperlink" Target="http://www.careerbuilder.com/Jobs/Industry/Environmental/" TargetMode="External"/><Relationship Id="rId30" Type="http://schemas.openxmlformats.org/officeDocument/2006/relationships/hyperlink" Target="http://www.careerbuilder.com/Jobs/Industry/Automotive-Motor-Vehicles-Parts/" TargetMode="External"/><Relationship Id="rId35" Type="http://schemas.openxmlformats.org/officeDocument/2006/relationships/hyperlink" Target="http://www.careerbuilder.com/Jobs/Industry/Exhibitions-Event-Management-Mice/" TargetMode="External"/><Relationship Id="rId43" Type="http://schemas.openxmlformats.org/officeDocument/2006/relationships/hyperlink" Target="http://www.careerbuilder.com/Jobs/Industry/Fashion-Apparel-Textile/" TargetMode="External"/><Relationship Id="rId48" Type="http://schemas.openxmlformats.org/officeDocument/2006/relationships/hyperlink" Target="http://www.careerbuilder.com/Jobs/Industry/Maritime-Port/" TargetMode="External"/><Relationship Id="rId56" Type="http://schemas.openxmlformats.org/officeDocument/2006/relationships/hyperlink" Target="http://www.careerbuilder.com/Jobs/Industry/Mass-Merchandiser/" TargetMode="External"/><Relationship Id="rId64" Type="http://schemas.openxmlformats.org/officeDocument/2006/relationships/hyperlink" Target="http://www.careerbuilder.com/Jobs/Industry/Merchandising/" TargetMode="External"/><Relationship Id="rId69" Type="http://schemas.openxmlformats.org/officeDocument/2006/relationships/hyperlink" Target="http://www.careerbuilder.com/Jobs/Industry/Semiconductor/" TargetMode="External"/><Relationship Id="rId77" Type="http://schemas.openxmlformats.org/officeDocument/2006/relationships/hyperlink" Target="http://www.careerbuilder.com/Jobs/Industry/Social-Services/" TargetMode="External"/><Relationship Id="rId100" Type="http://schemas.openxmlformats.org/officeDocument/2006/relationships/hyperlink" Target="http://www.careerbuilder.com/Jobs/Industry/Other-Great-Industries/" TargetMode="External"/><Relationship Id="rId105" Type="http://schemas.openxmlformats.org/officeDocument/2006/relationships/hyperlink" Target="http://www.careerbuilder.com/Jobs/Industry/Wood-Fibre-Paper/" TargetMode="External"/><Relationship Id="rId8" Type="http://schemas.openxmlformats.org/officeDocument/2006/relationships/hyperlink" Target="http://www.careerbuilder.com/Jobs/Industry/Internet-Ecommerce/" TargetMode="External"/><Relationship Id="rId51" Type="http://schemas.openxmlformats.org/officeDocument/2006/relationships/hyperlink" Target="http://www.careerbuilder.com/Jobs/Industry/Full-Service-Restaurant/" TargetMode="External"/><Relationship Id="rId72" Type="http://schemas.openxmlformats.org/officeDocument/2006/relationships/hyperlink" Target="http://www.careerbuilder.com/Jobs/Industry/Mining-Drilling-Resources/" TargetMode="External"/><Relationship Id="rId80" Type="http://schemas.openxmlformats.org/officeDocument/2006/relationships/hyperlink" Target="http://www.careerbuilder.com/Jobs/Industry/Newspaper/" TargetMode="External"/><Relationship Id="rId85" Type="http://schemas.openxmlformats.org/officeDocument/2006/relationships/hyperlink" Target="http://www.careerbuilder.com/Jobs/Industry/Telecommunications/" TargetMode="External"/><Relationship Id="rId93" Type="http://schemas.openxmlformats.org/officeDocument/2006/relationships/hyperlink" Target="http://www.careerbuilder.com/Jobs/Industry/Transportation/" TargetMode="External"/><Relationship Id="rId98" Type="http://schemas.openxmlformats.org/officeDocument/2006/relationships/hyperlink" Target="http://www.careerbuilder.com/Jobs/Industry/Department-Store/" TargetMode="External"/><Relationship Id="rId3" Type="http://schemas.openxmlformats.org/officeDocument/2006/relationships/hyperlink" Target="http://www.careerbuilder.com/Jobs/Industry/Employment-Recruiting-Staffing/" TargetMode="External"/><Relationship Id="rId12" Type="http://schemas.openxmlformats.org/officeDocument/2006/relationships/hyperlink" Target="http://www.careerbuilder.com/Jobs/Industry/Jewelry/" TargetMode="External"/><Relationship Id="rId17" Type="http://schemas.openxmlformats.org/officeDocument/2006/relationships/hyperlink" Target="http://www.careerbuilder.com/Jobs/Industry/Public-Relations/" TargetMode="External"/><Relationship Id="rId25" Type="http://schemas.openxmlformats.org/officeDocument/2006/relationships/hyperlink" Target="http://www.careerbuilder.com/Jobs/Industry/Real-Estate-Property-Mgt/" TargetMode="External"/><Relationship Id="rId33" Type="http://schemas.openxmlformats.org/officeDocument/2006/relationships/hyperlink" Target="http://www.careerbuilder.com/Jobs/Industry/Repair-Maintenance-Services/" TargetMode="External"/><Relationship Id="rId38" Type="http://schemas.openxmlformats.org/officeDocument/2006/relationships/hyperlink" Target="http://www.careerbuilder.com/Jobs/Industry/Beauty-Wellness-Grooming/" TargetMode="External"/><Relationship Id="rId46" Type="http://schemas.openxmlformats.org/officeDocument/2006/relationships/hyperlink" Target="http://www.careerbuilder.com/Jobs/Industry/Broadcasting-Radio-Tv/" TargetMode="External"/><Relationship Id="rId59" Type="http://schemas.openxmlformats.org/officeDocument/2006/relationships/hyperlink" Target="http://www.careerbuilder.com/Jobs/Industry/Furniture/" TargetMode="External"/><Relationship Id="rId67" Type="http://schemas.openxmlformats.org/officeDocument/2006/relationships/hyperlink" Target="http://www.careerbuilder.com/Jobs/Industry/Government-Civil-Service/" TargetMode="External"/><Relationship Id="rId103" Type="http://schemas.openxmlformats.org/officeDocument/2006/relationships/hyperlink" Target="http://www.careerbuilder.com/Jobs/Industry/Import-Export/" TargetMode="External"/><Relationship Id="rId108" Type="http://schemas.openxmlformats.org/officeDocument/2006/relationships/hyperlink" Target="http://www.careerbuilder.com/Jobs/Industry/Pet-Store/" TargetMode="External"/><Relationship Id="rId20" Type="http://schemas.openxmlformats.org/officeDocument/2006/relationships/hyperlink" Target="http://www.careerbuilder.com/Jobs/Industry/Law-Enforcement/" TargetMode="External"/><Relationship Id="rId41" Type="http://schemas.openxmlformats.org/officeDocument/2006/relationships/hyperlink" Target="http://www.careerbuilder.com/Jobs/Industry/Restaurant/" TargetMode="External"/><Relationship Id="rId54" Type="http://schemas.openxmlformats.org/officeDocument/2006/relationships/hyperlink" Target="http://www.careerbuilder.com/Jobs/Industry/Call-Center-Sso-Bpo/" TargetMode="External"/><Relationship Id="rId62" Type="http://schemas.openxmlformats.org/officeDocument/2006/relationships/hyperlink" Target="http://www.careerbuilder.com/Jobs/Industry/Coffee-Shop/" TargetMode="External"/><Relationship Id="rId70" Type="http://schemas.openxmlformats.org/officeDocument/2006/relationships/hyperlink" Target="http://www.careerbuilder.com/Jobs/Industry/Computer-Software/" TargetMode="External"/><Relationship Id="rId75" Type="http://schemas.openxmlformats.org/officeDocument/2006/relationships/hyperlink" Target="http://www.careerbuilder.com/Jobs/Industry/Hardware-Home-Improvement/" TargetMode="External"/><Relationship Id="rId83" Type="http://schemas.openxmlformats.org/officeDocument/2006/relationships/hyperlink" Target="http://www.careerbuilder.com/Jobs/Industry/Home-D%c3%a9cor-And-Kitchen/" TargetMode="External"/><Relationship Id="rId88" Type="http://schemas.openxmlformats.org/officeDocument/2006/relationships/hyperlink" Target="http://www.careerbuilder.com/Jobs/Industry/Office-Supplies-Equipment/" TargetMode="External"/><Relationship Id="rId91" Type="http://schemas.openxmlformats.org/officeDocument/2006/relationships/hyperlink" Target="http://www.careerbuilder.com/Jobs/Industry/Hospitality/" TargetMode="External"/><Relationship Id="rId96" Type="http://schemas.openxmlformats.org/officeDocument/2006/relationships/hyperlink" Target="http://www.careerbuilder.com/Jobs/Industry/Other/" TargetMode="External"/><Relationship Id="rId1" Type="http://schemas.openxmlformats.org/officeDocument/2006/relationships/slideLayout" Target="../slideLayouts/slideLayout18.xml"/><Relationship Id="rId6" Type="http://schemas.openxmlformats.org/officeDocument/2006/relationships/hyperlink" Target="http://www.careerbuilder.com/Jobs/Industry/Advertising/" TargetMode="External"/><Relationship Id="rId15" Type="http://schemas.openxmlformats.org/officeDocument/2006/relationships/hyperlink" Target="http://www.careerbuilder.com/Jobs/Industry/Engineering-Precision/" TargetMode="External"/><Relationship Id="rId23" Type="http://schemas.openxmlformats.org/officeDocument/2006/relationships/hyperlink" Target="http://www.careerbuilder.com/Jobs/Industry/Entertainment/" TargetMode="External"/><Relationship Id="rId28" Type="http://schemas.openxmlformats.org/officeDocument/2006/relationships/hyperlink" Target="http://www.careerbuilder.com/Jobs/Industry/Library-Science/" TargetMode="External"/><Relationship Id="rId36" Type="http://schemas.openxmlformats.org/officeDocument/2006/relationships/hyperlink" Target="http://www.careerbuilder.com/Jobs/Industry/Manufacturing/" TargetMode="External"/><Relationship Id="rId49" Type="http://schemas.openxmlformats.org/officeDocument/2006/relationships/hyperlink" Target="http://www.careerbuilder.com/Jobs/Industry/Retail-Bank/" TargetMode="External"/><Relationship Id="rId57" Type="http://schemas.openxmlformats.org/officeDocument/2006/relationships/hyperlink" Target="http://www.careerbuilder.com/Jobs/Industry/Science-Technology/" TargetMode="External"/><Relationship Id="rId106" Type="http://schemas.openxmlformats.org/officeDocument/2006/relationships/hyperlink" Target="http://www.careerbuilder.com/Jobs/Industry/Electronics/" TargetMode="External"/><Relationship Id="rId10" Type="http://schemas.openxmlformats.org/officeDocument/2006/relationships/hyperlink" Target="http://www.careerbuilder.com/Jobs/Industry/Agriculture/" TargetMode="External"/><Relationship Id="rId31" Type="http://schemas.openxmlformats.org/officeDocument/2006/relationships/hyperlink" Target="http://www.careerbuilder.com/Jobs/Industry/Exercise-Fitness/" TargetMode="External"/><Relationship Id="rId44" Type="http://schemas.openxmlformats.org/officeDocument/2006/relationships/hyperlink" Target="http://www.careerbuilder.com/Jobs/Industry/Maritime-Offshore-Marine-Engineering/" TargetMode="External"/><Relationship Id="rId52" Type="http://schemas.openxmlformats.org/officeDocument/2006/relationships/hyperlink" Target="http://www.careerbuilder.com/Jobs/Industry/Maritime-Shipping/" TargetMode="External"/><Relationship Id="rId60" Type="http://schemas.openxmlformats.org/officeDocument/2006/relationships/hyperlink" Target="http://www.careerbuilder.com/Jobs/Industry/Medical-Equipment/" TargetMode="External"/><Relationship Id="rId65" Type="http://schemas.openxmlformats.org/officeDocument/2006/relationships/hyperlink" Target="http://www.careerbuilder.com/Jobs/Industry/Security/" TargetMode="External"/><Relationship Id="rId73" Type="http://schemas.openxmlformats.org/officeDocument/2006/relationships/hyperlink" Target="http://www.careerbuilder.com/Jobs/Industry/Services-Corporate-B2b/" TargetMode="External"/><Relationship Id="rId78" Type="http://schemas.openxmlformats.org/officeDocument/2006/relationships/hyperlink" Target="http://www.careerbuilder.com/Jobs/Industry/Consulting/" TargetMode="External"/><Relationship Id="rId81" Type="http://schemas.openxmlformats.org/officeDocument/2006/relationships/hyperlink" Target="http://www.careerbuilder.com/Jobs/Industry/Sporting-Goods/" TargetMode="External"/><Relationship Id="rId86" Type="http://schemas.openxmlformats.org/officeDocument/2006/relationships/hyperlink" Target="http://www.careerbuilder.com/Jobs/Industry/Cosmetics-Beauty/" TargetMode="External"/><Relationship Id="rId94" Type="http://schemas.openxmlformats.org/officeDocument/2006/relationships/hyperlink" Target="http://www.careerbuilder.com/Jobs/Industry/Defense-Aerospace/" TargetMode="External"/><Relationship Id="rId99" Type="http://schemas.openxmlformats.org/officeDocument/2006/relationships/hyperlink" Target="http://www.careerbuilder.com/Jobs/Industry/Hvac/" TargetMode="External"/><Relationship Id="rId101" Type="http://schemas.openxmlformats.org/officeDocument/2006/relationships/hyperlink" Target="http://www.careerbuilder.com/Jobs/Industry/Wireless/" TargetMode="External"/><Relationship Id="rId4" Type="http://schemas.openxmlformats.org/officeDocument/2006/relationships/hyperlink" Target="http://www.careerbuilder.com/Jobs/Industry/Insurance/" TargetMode="External"/><Relationship Id="rId9" Type="http://schemas.openxmlformats.org/officeDocument/2006/relationships/hyperlink" Target="http://www.careerbuilder.com/Jobs/Industry/Polymer-Plastic-Rubber/" TargetMode="External"/><Relationship Id="rId13" Type="http://schemas.openxmlformats.org/officeDocument/2006/relationships/hyperlink" Target="http://www.careerbuilder.com/Jobs/Industry/Printing-Publishing/" TargetMode="External"/><Relationship Id="rId18" Type="http://schemas.openxmlformats.org/officeDocument/2006/relationships/hyperlink" Target="http://www.careerbuilder.com/Jobs/Industry/Appliance-Electronics/" TargetMode="External"/><Relationship Id="rId39" Type="http://schemas.openxmlformats.org/officeDocument/2006/relationships/hyperlink" Target="http://www.careerbuilder.com/Jobs/Industry/Eye-Care/" TargetMode="External"/><Relationship Id="rId34" Type="http://schemas.openxmlformats.org/officeDocument/2006/relationships/hyperlink" Target="http://www.careerbuilder.com/Jobs/Industry/Banking-Financial-Services/" TargetMode="External"/><Relationship Id="rId50" Type="http://schemas.openxmlformats.org/officeDocument/2006/relationships/hyperlink" Target="http://www.careerbuilder.com/Jobs/Industry/Building-Materials/" TargetMode="External"/><Relationship Id="rId55" Type="http://schemas.openxmlformats.org/officeDocument/2006/relationships/hyperlink" Target="http://www.careerbuilder.com/Jobs/Industry/Funeral-Cemetery/" TargetMode="External"/><Relationship Id="rId76" Type="http://schemas.openxmlformats.org/officeDocument/2006/relationships/hyperlink" Target="http://www.careerbuilder.com/Jobs/Industry/Mortgage/" TargetMode="External"/><Relationship Id="rId97" Type="http://schemas.openxmlformats.org/officeDocument/2006/relationships/hyperlink" Target="http://www.careerbuilder.com/Jobs/Industry/Travel/" TargetMode="External"/><Relationship Id="rId104" Type="http://schemas.openxmlformats.org/officeDocument/2006/relationships/hyperlink" Target="http://www.careerbuilder.com/Jobs/Industry/Packagin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www.itproguru.com/" TargetMode="External"/><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support.amd.com/us/kbarticles/Pages/GPU120AMDRVICPUsHyperVWin8.aspx" TargetMode="Externa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mailto:Bob.Familiar@microsoft.com"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hyperlink" Target="http://itproguru.com/" TargetMode="External"/><Relationship Id="rId4" Type="http://schemas.openxmlformats.org/officeDocument/2006/relationships/hyperlink" Target="mailto:mhester@microsoft.com"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hyperlink" Target="http://aka.ms/iaas" TargetMode="Externa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5.png"/><Relationship Id="rId5" Type="http://schemas.openxmlformats.org/officeDocument/2006/relationships/hyperlink" Target="http://www.microsoft.com/sqlserverlabs" TargetMode="Externa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8.png"/><Relationship Id="rId12" Type="http://schemas.openxmlformats.org/officeDocument/2006/relationships/hyperlink" Target="http://microsoft.com/msdn"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7.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39.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hyperlink" Target="http://www.microsoft.com/learning/en/us/exam.aspx?ID=70-246" TargetMode="External"/><Relationship Id="rId2" Type="http://schemas.openxmlformats.org/officeDocument/2006/relationships/hyperlink" Target="http://www.microsoft.com/learning/en/us/certification/cert-windows-server-2008-MCSA.aspx" TargetMode="Externa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hyperlink" Target="http://www.microsoft.com/learning/en/us/exam.aspx?ID=70-247" TargetMode="External"/><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5726" y="2514598"/>
            <a:ext cx="5741817" cy="2388899"/>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lIns="121888" tIns="60944" rIns="121888" bIns="60944" rtlCol="0" anchor="b" anchorCtr="0"/>
          <a:lstStyle/>
          <a:p>
            <a:pPr marL="457120" indent="-457120"/>
            <a:r>
              <a:rPr lang="en-US" sz="2800" spc="-67" dirty="0">
                <a:gradFill>
                  <a:gsLst>
                    <a:gs pos="0">
                      <a:srgbClr val="FFFFFF"/>
                    </a:gs>
                    <a:gs pos="100000">
                      <a:srgbClr val="FFFFFF"/>
                    </a:gs>
                  </a:gsLst>
                  <a:lin ang="5400000" scaled="0"/>
                </a:gradFill>
                <a:latin typeface="Segoe UI" pitchFamily="34" charset="0"/>
                <a:ea typeface="Segoe UI" pitchFamily="34" charset="0"/>
                <a:cs typeface="Segoe UI" pitchFamily="34" charset="0"/>
              </a:rPr>
              <a:t>Dan </a:t>
            </a:r>
            <a:r>
              <a:rPr lang="en-US" sz="2800" spc="-67"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Stolts</a:t>
            </a:r>
            <a:r>
              <a:rPr lang="en-US" sz="2000" spc="-67" dirty="0" smtClean="0">
                <a:solidFill>
                  <a:srgbClr val="FFFF00"/>
                </a:solidFill>
                <a:latin typeface="Segoe UI" pitchFamily="34" charset="0"/>
                <a:ea typeface="Segoe UI" pitchFamily="34" charset="0"/>
                <a:cs typeface="Segoe UI" pitchFamily="34" charset="0"/>
              </a:rPr>
              <a:t>, MCT, MCSA, MCITP, MCSE…</a:t>
            </a:r>
            <a:endParaRPr lang="en-US" sz="2800" dirty="0" smtClean="0">
              <a:solidFill>
                <a:srgbClr val="FFFF00"/>
              </a:solidFill>
            </a:endParaRPr>
          </a:p>
          <a:p>
            <a:pPr marL="457120" indent="-457120"/>
            <a:r>
              <a:rPr lang="en-US" sz="2100" dirty="0" smtClean="0"/>
              <a:t>http</a:t>
            </a:r>
            <a:r>
              <a:rPr lang="en-US" sz="2100" dirty="0"/>
              <a:t>://ITProGuru.com</a:t>
            </a:r>
          </a:p>
          <a:p>
            <a:pPr marL="457120" indent="-457120"/>
            <a:r>
              <a:rPr lang="en-US" sz="2100" dirty="0"/>
              <a:t>http://blogs.technet.com/DanStolts</a:t>
            </a:r>
          </a:p>
          <a:p>
            <a:pPr marL="457120" indent="-457120"/>
            <a:r>
              <a:rPr lang="en-US" sz="2400" dirty="0" smtClean="0">
                <a:solidFill>
                  <a:schemeClr val="tx1"/>
                </a:solidFill>
                <a:latin typeface="Segoe UI" pitchFamily="34" charset="0"/>
                <a:ea typeface="Segoe UI" pitchFamily="34" charset="0"/>
                <a:cs typeface="Segoe UI" pitchFamily="34" charset="0"/>
              </a:rPr>
              <a:t>@</a:t>
            </a:r>
            <a:r>
              <a:rPr lang="en-US" sz="2400" b="1" dirty="0" err="1" smtClean="0">
                <a:solidFill>
                  <a:schemeClr val="tx1"/>
                </a:solidFill>
                <a:latin typeface="Segoe UI" pitchFamily="34" charset="0"/>
                <a:ea typeface="Segoe UI" pitchFamily="34" charset="0"/>
                <a:cs typeface="Segoe UI" pitchFamily="34" charset="0"/>
              </a:rPr>
              <a:t>itproguru</a:t>
            </a:r>
            <a:endParaRPr lang="en-US" sz="2400" b="1" dirty="0" smtClean="0">
              <a:solidFill>
                <a:schemeClr val="tx1"/>
              </a:solidFill>
              <a:latin typeface="Segoe UI" pitchFamily="34" charset="0"/>
              <a:ea typeface="Segoe UI" pitchFamily="34" charset="0"/>
              <a:cs typeface="Segoe UI" pitchFamily="34" charset="0"/>
            </a:endParaRPr>
          </a:p>
          <a:p>
            <a:pPr marL="457120" indent="-457120"/>
            <a:r>
              <a:rPr lang="en-US" dirty="0" smtClean="0">
                <a:solidFill>
                  <a:schemeClr val="tx1"/>
                </a:solidFill>
                <a:latin typeface="Segoe UI" pitchFamily="34" charset="0"/>
                <a:ea typeface="Segoe UI" pitchFamily="34" charset="0"/>
                <a:cs typeface="Segoe UI" pitchFamily="34" charset="0"/>
              </a:rPr>
              <a:t>CT, MA, ME, NH, VT, NY (upstate)</a:t>
            </a:r>
          </a:p>
        </p:txBody>
      </p:sp>
      <p:sp>
        <p:nvSpPr>
          <p:cNvPr id="5" name="Rectangle 4"/>
          <p:cNvSpPr/>
          <p:nvPr/>
        </p:nvSpPr>
        <p:spPr bwMode="auto">
          <a:xfrm>
            <a:off x="991364" y="2514597"/>
            <a:ext cx="2603768" cy="2388899"/>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2000" spc="-67" dirty="0">
                <a:gradFill>
                  <a:gsLst>
                    <a:gs pos="0">
                      <a:srgbClr val="FFFFFF"/>
                    </a:gs>
                    <a:gs pos="100000">
                      <a:srgbClr val="FFFFFF"/>
                    </a:gs>
                  </a:gsLst>
                  <a:lin ang="5400000" scaled="0"/>
                </a:gradFill>
                <a:latin typeface="Segoe UI" pitchFamily="34" charset="0"/>
                <a:ea typeface="Segoe UI" pitchFamily="34" charset="0"/>
                <a:cs typeface="Segoe UI" pitchFamily="34" charset="0"/>
              </a:rPr>
              <a:t>Virtualization</a:t>
            </a:r>
          </a:p>
          <a:p>
            <a:pPr defTabSz="1218585" fontAlgn="base">
              <a:spcBef>
                <a:spcPct val="0"/>
              </a:spcBef>
              <a:spcAft>
                <a:spcPct val="0"/>
              </a:spcAft>
            </a:pPr>
            <a:r>
              <a:rPr lang="en-US" sz="2000" spc="-67" dirty="0">
                <a:gradFill>
                  <a:gsLst>
                    <a:gs pos="0">
                      <a:srgbClr val="FFFFFF"/>
                    </a:gs>
                    <a:gs pos="100000">
                      <a:srgbClr val="FFFFFF"/>
                    </a:gs>
                  </a:gsLst>
                  <a:lin ang="5400000" scaled="0"/>
                </a:gradFill>
                <a:latin typeface="Segoe UI" pitchFamily="34" charset="0"/>
                <a:ea typeface="Segoe UI" pitchFamily="34" charset="0"/>
                <a:cs typeface="Segoe UI" pitchFamily="34" charset="0"/>
              </a:rPr>
              <a:t>Cloud</a:t>
            </a:r>
          </a:p>
          <a:p>
            <a:pPr defTabSz="1218585" fontAlgn="base">
              <a:spcBef>
                <a:spcPct val="0"/>
              </a:spcBef>
              <a:spcAft>
                <a:spcPct val="0"/>
              </a:spcAft>
            </a:pPr>
            <a:r>
              <a:rPr lang="en-US" sz="2000" spc="-67" dirty="0">
                <a:gradFill>
                  <a:gsLst>
                    <a:gs pos="0">
                      <a:srgbClr val="FFFFFF"/>
                    </a:gs>
                    <a:gs pos="100000">
                      <a:srgbClr val="FFFFFF"/>
                    </a:gs>
                  </a:gsLst>
                  <a:lin ang="5400000" scaled="0"/>
                </a:gradFill>
                <a:latin typeface="Segoe UI" pitchFamily="34" charset="0"/>
                <a:ea typeface="Segoe UI" pitchFamily="34" charset="0"/>
                <a:cs typeface="Segoe UI" pitchFamily="34" charset="0"/>
              </a:rPr>
              <a:t>System </a:t>
            </a:r>
            <a:r>
              <a:rPr lang="en-US" sz="2000" spc="-67"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Center</a:t>
            </a:r>
          </a:p>
          <a:p>
            <a:pPr defTabSz="1218585" fontAlgn="base">
              <a:spcBef>
                <a:spcPct val="0"/>
              </a:spcBef>
              <a:spcAft>
                <a:spcPct val="0"/>
              </a:spcAft>
            </a:pPr>
            <a:r>
              <a:rPr lang="en-US" sz="2000" spc="-67"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Management</a:t>
            </a:r>
          </a:p>
          <a:p>
            <a:pPr defTabSz="1218585" fontAlgn="base">
              <a:spcBef>
                <a:spcPct val="0"/>
              </a:spcBef>
              <a:spcAft>
                <a:spcPct val="0"/>
              </a:spcAft>
            </a:pPr>
            <a:r>
              <a:rPr lang="en-US" sz="2000" spc="-67"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Infrastructure</a:t>
            </a:r>
          </a:p>
          <a:p>
            <a:pPr defTabSz="1218585" fontAlgn="base">
              <a:spcBef>
                <a:spcPct val="0"/>
              </a:spcBef>
              <a:spcAft>
                <a:spcPct val="0"/>
              </a:spcAft>
            </a:pPr>
            <a:r>
              <a:rPr lang="en-US" sz="2000" spc="-67"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Security</a:t>
            </a:r>
          </a:p>
        </p:txBody>
      </p:sp>
      <p:sp>
        <p:nvSpPr>
          <p:cNvPr id="6" name="Rectangle 5"/>
          <p:cNvSpPr/>
          <p:nvPr/>
        </p:nvSpPr>
        <p:spPr bwMode="auto">
          <a:xfrm>
            <a:off x="9504785" y="2514598"/>
            <a:ext cx="1846596" cy="2388899"/>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endParaRPr lang="en-US" spc="-67"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Rectangle 6"/>
          <p:cNvSpPr/>
          <p:nvPr/>
        </p:nvSpPr>
        <p:spPr bwMode="auto">
          <a:xfrm>
            <a:off x="1031396" y="665366"/>
            <a:ext cx="2563736" cy="1709477"/>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endParaRPr lang="en-US" spc="-67"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ectangle 7"/>
          <p:cNvSpPr/>
          <p:nvPr/>
        </p:nvSpPr>
        <p:spPr bwMode="auto">
          <a:xfrm>
            <a:off x="3705726" y="665366"/>
            <a:ext cx="7585495" cy="1709477"/>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endParaRPr lang="en-US" sz="2400" spc="-67"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7543" y="2872436"/>
            <a:ext cx="2026908" cy="2031059"/>
          </a:xfrm>
          <a:prstGeom prst="rect">
            <a:avLst/>
          </a:prstGeom>
        </p:spPr>
      </p:pic>
      <p:sp>
        <p:nvSpPr>
          <p:cNvPr id="2" name="TextBox 1"/>
          <p:cNvSpPr txBox="1"/>
          <p:nvPr/>
        </p:nvSpPr>
        <p:spPr>
          <a:xfrm>
            <a:off x="3934327" y="1018675"/>
            <a:ext cx="7112252" cy="683264"/>
          </a:xfrm>
          <a:prstGeom prst="rect">
            <a:avLst/>
          </a:prstGeom>
          <a:noFill/>
        </p:spPr>
        <p:txBody>
          <a:bodyPr wrap="square" lIns="91440" tIns="91440" rIns="91440" bIns="91440" rtlCol="0">
            <a:spAutoFit/>
          </a:bodyPr>
          <a:lstStyle/>
          <a:p>
            <a:pPr>
              <a:lnSpc>
                <a:spcPct val="90000"/>
              </a:lnSpc>
              <a:spcBef>
                <a:spcPct val="20000"/>
              </a:spcBef>
              <a:buSzPct val="90000"/>
            </a:pPr>
            <a:r>
              <a:rPr lang="en-US" sz="3600" b="1" dirty="0" smtClean="0">
                <a:solidFill>
                  <a:schemeClr val="tx1">
                    <a:alpha val="99000"/>
                  </a:schemeClr>
                </a:solidFill>
              </a:rPr>
              <a:t>Career Success in the IT Field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0325" y="769063"/>
            <a:ext cx="1828649" cy="1584829"/>
          </a:xfrm>
          <a:prstGeom prst="rect">
            <a:avLst/>
          </a:prstGeom>
        </p:spPr>
      </p:pic>
      <p:sp>
        <p:nvSpPr>
          <p:cNvPr id="11" name="Rectangle 10"/>
          <p:cNvSpPr/>
          <p:nvPr/>
        </p:nvSpPr>
        <p:spPr bwMode="auto">
          <a:xfrm>
            <a:off x="966837" y="5059905"/>
            <a:ext cx="8480706" cy="164592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lvl="1"/>
            <a:endParaRPr lang="en-US" sz="1600" dirty="0"/>
          </a:p>
        </p:txBody>
      </p:sp>
      <p:sp>
        <p:nvSpPr>
          <p:cNvPr id="13" name="TextBox 12"/>
          <p:cNvSpPr txBox="1"/>
          <p:nvPr/>
        </p:nvSpPr>
        <p:spPr>
          <a:xfrm>
            <a:off x="1076827" y="5105807"/>
            <a:ext cx="8370716" cy="1711238"/>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n-US" sz="2800" dirty="0"/>
              <a:t>  </a:t>
            </a:r>
            <a:r>
              <a:rPr lang="en-US" sz="2000" b="1" dirty="0" smtClean="0"/>
              <a:t>More Jobs </a:t>
            </a:r>
            <a:r>
              <a:rPr lang="en-US" sz="2000" b="1" dirty="0" smtClean="0">
                <a:sym typeface="Wingdings" pitchFamily="2" charset="2"/>
              </a:rPr>
              <a:t> </a:t>
            </a:r>
          </a:p>
          <a:p>
            <a:pPr lvl="1"/>
            <a:r>
              <a:rPr lang="en-US" dirty="0" smtClean="0"/>
              <a:t>Owner </a:t>
            </a:r>
            <a:r>
              <a:rPr lang="en-US" dirty="0"/>
              <a:t>- Bay State Integrated Technology, Inc.  </a:t>
            </a:r>
            <a:r>
              <a:rPr lang="en-US" dirty="0" smtClean="0"/>
              <a:t>(</a:t>
            </a:r>
            <a:r>
              <a:rPr lang="en-US" u="sng" dirty="0" smtClean="0">
                <a:solidFill>
                  <a:srgbClr val="0070C0"/>
                </a:solidFill>
                <a:hlinkClick r:id="rId5"/>
              </a:rPr>
              <a:t>www.BayStateTechnology.com</a:t>
            </a:r>
            <a:r>
              <a:rPr lang="en-US" u="sng" dirty="0" smtClean="0"/>
              <a:t>)</a:t>
            </a:r>
            <a:endParaRPr lang="en-US" dirty="0"/>
          </a:p>
          <a:p>
            <a:pPr lvl="1"/>
            <a:r>
              <a:rPr lang="en-US" dirty="0"/>
              <a:t>President - Boston User Groups (</a:t>
            </a:r>
            <a:r>
              <a:rPr lang="en-US" u="sng" dirty="0">
                <a:hlinkClick r:id="rId6"/>
              </a:rPr>
              <a:t>www.BostonUserGroups.org</a:t>
            </a:r>
            <a:r>
              <a:rPr lang="en-US" dirty="0"/>
              <a:t>)</a:t>
            </a:r>
            <a:endParaRPr lang="en-US" sz="2800" dirty="0"/>
          </a:p>
          <a:p>
            <a:pPr lvl="1"/>
            <a:r>
              <a:rPr lang="en-US" dirty="0" smtClean="0"/>
              <a:t>Cubmaster – </a:t>
            </a:r>
            <a:r>
              <a:rPr lang="en-US" dirty="0"/>
              <a:t>Cub Scouts Pack 14, Lakeville, </a:t>
            </a:r>
            <a:r>
              <a:rPr lang="en-US" dirty="0" smtClean="0"/>
              <a:t>MA {</a:t>
            </a:r>
            <a:r>
              <a:rPr lang="en-US" dirty="0" smtClean="0">
                <a:hlinkClick r:id="rId7"/>
              </a:rPr>
              <a:t>LakevillePack14.com</a:t>
            </a:r>
            <a:r>
              <a:rPr lang="en-US" dirty="0" smtClean="0"/>
              <a:t>)</a:t>
            </a:r>
            <a:endParaRPr lang="en-US" dirty="0"/>
          </a:p>
          <a:p>
            <a:pPr lvl="1"/>
            <a:r>
              <a:rPr lang="en-US" dirty="0" smtClean="0"/>
              <a:t>Founder/Chairman </a:t>
            </a:r>
            <a:r>
              <a:rPr lang="en-US" dirty="0"/>
              <a:t>- Virtualization Group Boston (</a:t>
            </a:r>
            <a:r>
              <a:rPr lang="en-US" u="sng" dirty="0">
                <a:hlinkClick r:id="rId8"/>
              </a:rPr>
              <a:t>www.VirtG.com</a:t>
            </a:r>
            <a:r>
              <a:rPr lang="en-US" dirty="0"/>
              <a:t>)</a:t>
            </a:r>
            <a:endParaRPr lang="en-US" sz="2800" dirty="0"/>
          </a:p>
          <a:p>
            <a:pPr lvl="1"/>
            <a:endParaRPr lang="en-US" sz="1400" dirty="0"/>
          </a:p>
        </p:txBody>
      </p:sp>
      <p:sp>
        <p:nvSpPr>
          <p:cNvPr id="14" name="Rectangle 13">
            <a:hlinkClick r:id="rId9"/>
          </p:cNvPr>
          <p:cNvSpPr/>
          <p:nvPr/>
        </p:nvSpPr>
        <p:spPr bwMode="auto">
          <a:xfrm>
            <a:off x="9559330" y="5059905"/>
            <a:ext cx="1846596" cy="16459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latin typeface="Segoe UI" pitchFamily="34" charset="0"/>
              <a:ea typeface="Segoe UI" pitchFamily="34" charset="0"/>
              <a:cs typeface="Segoe UI" pitchFamily="34" charset="0"/>
            </a:endParaRPr>
          </a:p>
          <a:p>
            <a:pPr algn="ctr" defTabSz="685666" fontAlgn="base">
              <a:spcBef>
                <a:spcPct val="0"/>
              </a:spcBef>
              <a:spcAft>
                <a:spcPct val="0"/>
              </a:spcAft>
            </a:pPr>
            <a:r>
              <a:rPr lang="en-US" sz="1600" dirty="0" smtClean="0">
                <a:solidFill>
                  <a:schemeClr val="tx1"/>
                </a:solidFill>
                <a:latin typeface="Segoe UI" pitchFamily="34" charset="0"/>
                <a:ea typeface="Segoe UI" pitchFamily="34" charset="0"/>
                <a:cs typeface="Segoe UI" pitchFamily="34" charset="0"/>
              </a:rPr>
              <a:t>@</a:t>
            </a:r>
            <a:r>
              <a:rPr lang="en-US" sz="1600" dirty="0" err="1" smtClean="0">
                <a:solidFill>
                  <a:schemeClr val="tx1"/>
                </a:solidFill>
                <a:latin typeface="Segoe UI" pitchFamily="34" charset="0"/>
                <a:ea typeface="Segoe UI" pitchFamily="34" charset="0"/>
                <a:cs typeface="Segoe UI" pitchFamily="34" charset="0"/>
              </a:rPr>
              <a:t>ITProGuru</a:t>
            </a:r>
            <a:endParaRPr lang="en-US" sz="1600" dirty="0">
              <a:solidFill>
                <a:schemeClr val="tx1"/>
              </a:solidFill>
              <a:latin typeface="Segoe UI" pitchFamily="34" charset="0"/>
              <a:ea typeface="Segoe UI" pitchFamily="34" charset="0"/>
              <a:cs typeface="Segoe UI" pitchFamily="34" charset="0"/>
            </a:endParaRPr>
          </a:p>
        </p:txBody>
      </p:sp>
      <p:sp>
        <p:nvSpPr>
          <p:cNvPr id="15" name="Freeform 13"/>
          <p:cNvSpPr>
            <a:spLocks noEditPoints="1"/>
          </p:cNvSpPr>
          <p:nvPr/>
        </p:nvSpPr>
        <p:spPr bwMode="black">
          <a:xfrm>
            <a:off x="10017142" y="5269832"/>
            <a:ext cx="1029437" cy="87649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z="1400" spc="-122" dirty="0">
              <a:solidFill>
                <a:schemeClr val="tx1"/>
              </a:solidFill>
              <a:latin typeface="Segoe Light" pitchFamily="34" charset="0"/>
            </a:endParaRPr>
          </a:p>
        </p:txBody>
      </p:sp>
    </p:spTree>
    <p:extLst>
      <p:ext uri="{BB962C8B-B14F-4D97-AF65-F5344CB8AC3E}">
        <p14:creationId xmlns:p14="http://schemas.microsoft.com/office/powerpoint/2010/main" val="1325929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1" grpId="0" animBg="1"/>
      <p:bldP spid="13" grpId="0"/>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07868" y="1066800"/>
            <a:ext cx="10157354" cy="4114800"/>
          </a:xfrm>
        </p:spPr>
        <p:txBody>
          <a:bodyPr>
            <a:normAutofit/>
          </a:bodyPr>
          <a:lstStyle/>
          <a:p>
            <a:r>
              <a:rPr lang="en-US" sz="1800" dirty="0" smtClean="0"/>
              <a:t>Money</a:t>
            </a:r>
            <a:r>
              <a:rPr lang="en-US" sz="1800" dirty="0"/>
              <a:t>?  Security? Lifestyle? Experience?</a:t>
            </a:r>
          </a:p>
          <a:p>
            <a:r>
              <a:rPr lang="en-US" sz="1800" dirty="0"/>
              <a:t>What are your goals?</a:t>
            </a:r>
          </a:p>
          <a:p>
            <a:pPr lvl="1"/>
            <a:r>
              <a:rPr lang="en-US" b="1" dirty="0"/>
              <a:t>Write them down; Look at them daily</a:t>
            </a:r>
            <a:r>
              <a:rPr lang="en-US" dirty="0"/>
              <a:t>!</a:t>
            </a:r>
          </a:p>
          <a:p>
            <a:pPr lvl="1"/>
            <a:r>
              <a:rPr lang="en-US" dirty="0"/>
              <a:t>Break them down into manageable and achievable goals</a:t>
            </a:r>
          </a:p>
          <a:p>
            <a:pPr lvl="1"/>
            <a:r>
              <a:rPr lang="en-US" dirty="0"/>
              <a:t>Invest in yourself</a:t>
            </a:r>
          </a:p>
          <a:p>
            <a:r>
              <a:rPr lang="en-US" sz="1800" dirty="0"/>
              <a:t>What Are You Willing To Do To Get It?</a:t>
            </a:r>
          </a:p>
          <a:p>
            <a:endParaRPr lang="en-US" sz="1800" dirty="0" smtClean="0"/>
          </a:p>
          <a:p>
            <a:endParaRPr lang="en-US" dirty="0"/>
          </a:p>
          <a:p>
            <a:pPr marL="45720" indent="0">
              <a:buNone/>
            </a:pPr>
            <a:r>
              <a:rPr lang="en-US" sz="1800" b="1" dirty="0" smtClean="0">
                <a:solidFill>
                  <a:srgbClr val="FFFF00"/>
                </a:solidFill>
              </a:rPr>
              <a:t>Bottom </a:t>
            </a:r>
            <a:r>
              <a:rPr lang="en-US" sz="1800" b="1" dirty="0">
                <a:solidFill>
                  <a:srgbClr val="FFFF00"/>
                </a:solidFill>
              </a:rPr>
              <a:t>Line… (Magic </a:t>
            </a:r>
            <a:r>
              <a:rPr lang="en-US" sz="1800" b="1" dirty="0" smtClean="0">
                <a:solidFill>
                  <a:srgbClr val="FFFF00"/>
                </a:solidFill>
              </a:rPr>
              <a:t>Tip #1) </a:t>
            </a:r>
            <a:r>
              <a:rPr lang="en-US" sz="1800" b="1" dirty="0">
                <a:solidFill>
                  <a:srgbClr val="FFFF00"/>
                </a:solidFill>
              </a:rPr>
              <a:t>Live a purpose driven life and PLAN to </a:t>
            </a:r>
            <a:r>
              <a:rPr lang="en-US" sz="1800" b="1" dirty="0" smtClean="0">
                <a:solidFill>
                  <a:srgbClr val="FFFF00"/>
                </a:solidFill>
              </a:rPr>
              <a:t>WIN!</a:t>
            </a:r>
            <a:endParaRPr lang="en-US" sz="1800" b="1" dirty="0">
              <a:solidFill>
                <a:srgbClr val="FFFF00"/>
              </a:solidFill>
            </a:endParaRPr>
          </a:p>
          <a:p>
            <a:endParaRPr lang="en-US" dirty="0"/>
          </a:p>
        </p:txBody>
      </p:sp>
      <p:sp>
        <p:nvSpPr>
          <p:cNvPr id="2" name="Title 1"/>
          <p:cNvSpPr>
            <a:spLocks noGrp="1"/>
          </p:cNvSpPr>
          <p:nvPr>
            <p:ph type="title"/>
          </p:nvPr>
        </p:nvSpPr>
        <p:spPr>
          <a:xfrm>
            <a:off x="406296" y="-13447"/>
            <a:ext cx="11477810" cy="553998"/>
          </a:xfrm>
        </p:spPr>
        <p:txBody>
          <a:bodyPr/>
          <a:lstStyle/>
          <a:p>
            <a:pPr lvl="0" algn="ctr"/>
            <a:r>
              <a:rPr lang="en-US" sz="3200" dirty="0"/>
              <a:t>Why get </a:t>
            </a:r>
            <a:r>
              <a:rPr lang="en-US" sz="3200" dirty="0" smtClean="0"/>
              <a:t>involved</a:t>
            </a:r>
            <a:r>
              <a:rPr lang="en-US" sz="3200" dirty="0"/>
              <a:t>… What Do You </a:t>
            </a:r>
            <a:r>
              <a:rPr lang="en-US" sz="4000" dirty="0"/>
              <a:t>Want</a:t>
            </a:r>
            <a:r>
              <a:rPr lang="en-US" sz="3200" dirty="0" smtClean="0"/>
              <a:t>?</a:t>
            </a:r>
            <a:endParaRPr lang="en-US" sz="3200" dirty="0"/>
          </a:p>
        </p:txBody>
      </p:sp>
      <p:sp>
        <p:nvSpPr>
          <p:cNvPr id="4" name="Rectangle 3"/>
          <p:cNvSpPr/>
          <p:nvPr/>
        </p:nvSpPr>
        <p:spPr>
          <a:xfrm>
            <a:off x="914163" y="4966447"/>
            <a:ext cx="7922736" cy="1077218"/>
          </a:xfrm>
          <a:prstGeom prst="rect">
            <a:avLst/>
          </a:prstGeom>
        </p:spPr>
        <p:txBody>
          <a:bodyPr wrap="square">
            <a:spAutoFit/>
          </a:bodyPr>
          <a:lstStyle/>
          <a:p>
            <a:r>
              <a:rPr lang="en-US" sz="1600" b="1" dirty="0"/>
              <a:t>You were born to win, but to be a winner, you must plan to win, prepare to win, and expect to win.</a:t>
            </a:r>
            <a:br>
              <a:rPr lang="en-US" sz="1600" b="1" dirty="0"/>
            </a:br>
            <a:r>
              <a:rPr lang="en-US" sz="1600" b="1" dirty="0"/>
              <a:t>-- </a:t>
            </a:r>
            <a:r>
              <a:rPr lang="en-US" sz="1600" b="1" dirty="0" err="1"/>
              <a:t>Zig</a:t>
            </a:r>
            <a:r>
              <a:rPr lang="en-US" sz="1600" b="1" dirty="0"/>
              <a:t> </a:t>
            </a:r>
            <a:r>
              <a:rPr lang="en-US" sz="1600" b="1" dirty="0" err="1"/>
              <a:t>Ziglar</a:t>
            </a:r>
            <a:r>
              <a:rPr lang="en-US" sz="1600" b="1" dirty="0"/>
              <a:t/>
            </a:r>
            <a:br>
              <a:rPr lang="en-US" sz="1600" b="1" dirty="0"/>
            </a:br>
            <a:endParaRPr lang="en-US" sz="1600" b="1" dirty="0"/>
          </a:p>
        </p:txBody>
      </p:sp>
      <p:sp>
        <p:nvSpPr>
          <p:cNvPr id="5" name="Rounded Rectangle 4"/>
          <p:cNvSpPr/>
          <p:nvPr/>
        </p:nvSpPr>
        <p:spPr>
          <a:xfrm>
            <a:off x="9344766" y="914400"/>
            <a:ext cx="2336191" cy="1752600"/>
          </a:xfrm>
          <a:prstGeom prst="roundRect">
            <a:avLst>
              <a:gd name="adj" fmla="val 10000"/>
            </a:avLst>
          </a:prstGeom>
          <a:blipFill>
            <a:blip r:embed="rId2">
              <a:extLst>
                <a:ext uri="{28A0092B-C50C-407E-A947-70E740481C1C}">
                  <a14:useLocalDpi xmlns:a14="http://schemas.microsoft.com/office/drawing/2010/main" val="0"/>
                </a:ext>
              </a:extLst>
            </a:blip>
            <a:srcRect/>
            <a:stretch>
              <a:fillRect l="-12000" r="-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253853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015" y="1348962"/>
            <a:ext cx="10563647" cy="1013238"/>
          </a:xfrm>
        </p:spPr>
        <p:txBody>
          <a:bodyPr/>
          <a:lstStyle/>
          <a:p>
            <a:r>
              <a:rPr lang="en-US" dirty="0" smtClean="0"/>
              <a:t>Leaders ARE Readers!</a:t>
            </a:r>
            <a:endParaRPr lang="en-US" dirty="0"/>
          </a:p>
        </p:txBody>
      </p:sp>
      <p:sp>
        <p:nvSpPr>
          <p:cNvPr id="3" name="Subtitle 2"/>
          <p:cNvSpPr>
            <a:spLocks noGrp="1"/>
          </p:cNvSpPr>
          <p:nvPr>
            <p:ph type="subTitle" idx="1"/>
          </p:nvPr>
        </p:nvSpPr>
        <p:spPr>
          <a:xfrm>
            <a:off x="406294" y="304801"/>
            <a:ext cx="10868369" cy="1186919"/>
          </a:xfrm>
        </p:spPr>
        <p:txBody>
          <a:bodyPr>
            <a:normAutofit/>
          </a:bodyPr>
          <a:lstStyle/>
          <a:p>
            <a:r>
              <a:rPr lang="en-US" dirty="0" smtClean="0"/>
              <a:t>Prepare to become a leader in your community in your career and </a:t>
            </a:r>
            <a:r>
              <a:rPr lang="en-US" b="1" dirty="0" smtClean="0"/>
              <a:t>in your life</a:t>
            </a:r>
            <a:r>
              <a:rPr lang="en-US" dirty="0" smtClean="0"/>
              <a:t>… </a:t>
            </a:r>
          </a:p>
          <a:p>
            <a:r>
              <a:rPr lang="en-US" dirty="0" smtClean="0"/>
              <a:t>The first thing to do is… </a:t>
            </a:r>
            <a:r>
              <a:rPr lang="en-US" dirty="0" smtClean="0">
                <a:solidFill>
                  <a:srgbClr val="FFFF00"/>
                </a:solidFill>
              </a:rPr>
              <a:t>(Magic Tip #2)</a:t>
            </a:r>
            <a:endParaRPr lang="en-US" dirty="0">
              <a:solidFill>
                <a:srgbClr val="FFFF00"/>
              </a:solidFill>
            </a:endParaRPr>
          </a:p>
        </p:txBody>
      </p:sp>
      <p:sp>
        <p:nvSpPr>
          <p:cNvPr id="4" name="Rectangle 3"/>
          <p:cNvSpPr/>
          <p:nvPr/>
        </p:nvSpPr>
        <p:spPr>
          <a:xfrm>
            <a:off x="609441" y="2362201"/>
            <a:ext cx="3605861" cy="3139321"/>
          </a:xfrm>
          <a:prstGeom prst="rect">
            <a:avLst/>
          </a:prstGeom>
        </p:spPr>
        <p:txBody>
          <a:bodyPr wrap="square">
            <a:spAutoFit/>
          </a:bodyPr>
          <a:lstStyle/>
          <a:p>
            <a:pPr marL="285750" indent="-285750">
              <a:buFont typeface="Arial" pitchFamily="34" charset="0"/>
              <a:buChar char="•"/>
            </a:pPr>
            <a:r>
              <a:rPr lang="en-US" dirty="0" smtClean="0"/>
              <a:t>Abraham Lincoln</a:t>
            </a:r>
          </a:p>
          <a:p>
            <a:pPr marL="285750" indent="-285750">
              <a:buFont typeface="Arial" pitchFamily="34" charset="0"/>
              <a:buChar char="•"/>
            </a:pPr>
            <a:r>
              <a:rPr lang="en-US" dirty="0" smtClean="0"/>
              <a:t>Harry Truman</a:t>
            </a:r>
          </a:p>
          <a:p>
            <a:pPr marL="285750" indent="-285750">
              <a:buFont typeface="Arial" pitchFamily="34" charset="0"/>
              <a:buChar char="•"/>
            </a:pPr>
            <a:r>
              <a:rPr lang="en-US" dirty="0" smtClean="0"/>
              <a:t>Ronald Reagan</a:t>
            </a:r>
            <a:endParaRPr lang="en-US" dirty="0"/>
          </a:p>
          <a:p>
            <a:pPr marL="285750" indent="-285750">
              <a:buFont typeface="Arial" pitchFamily="34" charset="0"/>
              <a:buChar char="•"/>
            </a:pPr>
            <a:r>
              <a:rPr lang="en-US" dirty="0" smtClean="0"/>
              <a:t>Bill Clinton</a:t>
            </a:r>
          </a:p>
          <a:p>
            <a:pPr marL="285750" indent="-285750">
              <a:buFont typeface="Arial" pitchFamily="34" charset="0"/>
              <a:buChar char="•"/>
            </a:pPr>
            <a:r>
              <a:rPr lang="en-US" dirty="0" smtClean="0"/>
              <a:t>Barack Obama</a:t>
            </a:r>
          </a:p>
          <a:p>
            <a:pPr marL="285750" indent="-285750">
              <a:buFont typeface="Arial" pitchFamily="34" charset="0"/>
              <a:buChar char="•"/>
            </a:pPr>
            <a:r>
              <a:rPr lang="en-US" dirty="0" smtClean="0"/>
              <a:t>Pick </a:t>
            </a:r>
            <a:r>
              <a:rPr lang="en-US" dirty="0"/>
              <a:t>a president </a:t>
            </a:r>
            <a:r>
              <a:rPr lang="en-US" dirty="0" smtClean="0"/>
              <a:t>…</a:t>
            </a:r>
            <a:endParaRPr lang="en-US" dirty="0"/>
          </a:p>
          <a:p>
            <a:pPr marL="285750" indent="-285750">
              <a:buFont typeface="Arial" pitchFamily="34" charset="0"/>
              <a:buChar char="•"/>
            </a:pPr>
            <a:r>
              <a:rPr lang="en-US" dirty="0" err="1"/>
              <a:t>Opra</a:t>
            </a:r>
            <a:r>
              <a:rPr lang="en-US" dirty="0"/>
              <a:t> </a:t>
            </a:r>
            <a:r>
              <a:rPr lang="en-US" dirty="0" smtClean="0"/>
              <a:t>Winfrey</a:t>
            </a:r>
          </a:p>
          <a:p>
            <a:pPr marL="285750" indent="-285750">
              <a:buFont typeface="Arial" pitchFamily="34" charset="0"/>
              <a:buChar char="•"/>
            </a:pPr>
            <a:r>
              <a:rPr lang="en-US" dirty="0" err="1"/>
              <a:t>Zig</a:t>
            </a:r>
            <a:r>
              <a:rPr lang="en-US" dirty="0"/>
              <a:t> </a:t>
            </a:r>
            <a:r>
              <a:rPr lang="en-US" dirty="0" err="1" smtClean="0"/>
              <a:t>Ziglar</a:t>
            </a:r>
            <a:endParaRPr lang="en-US" dirty="0" smtClean="0"/>
          </a:p>
          <a:p>
            <a:pPr marL="285750" indent="-285750">
              <a:buFont typeface="Arial" pitchFamily="34" charset="0"/>
              <a:buChar char="•"/>
            </a:pPr>
            <a:r>
              <a:rPr lang="en-US" dirty="0" smtClean="0"/>
              <a:t>Dale Carnegie</a:t>
            </a:r>
          </a:p>
          <a:p>
            <a:pPr marL="285750" indent="-285750">
              <a:buFont typeface="Arial" pitchFamily="34" charset="0"/>
              <a:buChar char="•"/>
            </a:pPr>
            <a:r>
              <a:rPr lang="en-US" dirty="0" smtClean="0"/>
              <a:t>Stephen Covey</a:t>
            </a:r>
            <a:endParaRPr lang="en-US" dirty="0"/>
          </a:p>
          <a:p>
            <a:pPr marL="285750" indent="-285750">
              <a:buFont typeface="Arial" pitchFamily="34" charset="0"/>
              <a:buChar char="•"/>
            </a:pPr>
            <a:endParaRPr lang="en-US" dirty="0"/>
          </a:p>
        </p:txBody>
      </p:sp>
      <p:sp>
        <p:nvSpPr>
          <p:cNvPr id="5" name="Rectangle 4"/>
          <p:cNvSpPr/>
          <p:nvPr/>
        </p:nvSpPr>
        <p:spPr>
          <a:xfrm>
            <a:off x="4367663" y="2362200"/>
            <a:ext cx="7504492" cy="1754326"/>
          </a:xfrm>
          <a:prstGeom prst="rect">
            <a:avLst/>
          </a:prstGeom>
        </p:spPr>
        <p:txBody>
          <a:bodyPr wrap="square">
            <a:spAutoFit/>
          </a:bodyPr>
          <a:lstStyle/>
          <a:p>
            <a:r>
              <a:rPr lang="en-US" sz="2000" dirty="0"/>
              <a:t>Where to Start?</a:t>
            </a:r>
            <a:r>
              <a:rPr lang="en-US" dirty="0"/>
              <a:t>  </a:t>
            </a:r>
          </a:p>
          <a:p>
            <a:pPr marL="285750" indent="-285750">
              <a:buFont typeface="Arial" pitchFamily="34" charset="0"/>
              <a:buChar char="•"/>
            </a:pPr>
            <a:r>
              <a:rPr lang="en-US" sz="1600" dirty="0" smtClean="0"/>
              <a:t>One Leadership Development Book every three months</a:t>
            </a:r>
          </a:p>
          <a:p>
            <a:pPr marL="742950" lvl="1" indent="-285750">
              <a:buFont typeface="Arial" pitchFamily="34" charset="0"/>
              <a:buChar char="•"/>
            </a:pPr>
            <a:r>
              <a:rPr lang="en-US" sz="1400" dirty="0" smtClean="0"/>
              <a:t>Dale </a:t>
            </a:r>
            <a:r>
              <a:rPr lang="en-US" sz="1400" dirty="0"/>
              <a:t>Carnegie – How To Win Friends and Influence People</a:t>
            </a:r>
          </a:p>
          <a:p>
            <a:pPr marL="742950" lvl="1" indent="-285750">
              <a:buFont typeface="Arial" pitchFamily="34" charset="0"/>
              <a:buChar char="•"/>
            </a:pPr>
            <a:r>
              <a:rPr lang="en-US" sz="1400" dirty="0"/>
              <a:t>Stephen Covey – 7 Habits of Highly Effective </a:t>
            </a:r>
            <a:r>
              <a:rPr lang="en-US" sz="1400" dirty="0" smtClean="0"/>
              <a:t>People</a:t>
            </a:r>
          </a:p>
          <a:p>
            <a:pPr marL="742950" lvl="1" indent="-285750">
              <a:buFont typeface="Arial" pitchFamily="34" charset="0"/>
              <a:buChar char="•"/>
            </a:pPr>
            <a:r>
              <a:rPr lang="en-US" sz="1400" dirty="0" err="1"/>
              <a:t>Zig</a:t>
            </a:r>
            <a:r>
              <a:rPr lang="en-US" sz="1400" dirty="0"/>
              <a:t> </a:t>
            </a:r>
            <a:r>
              <a:rPr lang="en-US" sz="1400" dirty="0" err="1"/>
              <a:t>Ziglar</a:t>
            </a:r>
            <a:r>
              <a:rPr lang="en-US" sz="1400" dirty="0"/>
              <a:t> – See You At The </a:t>
            </a:r>
            <a:r>
              <a:rPr lang="en-US" sz="1400" dirty="0" smtClean="0"/>
              <a:t>Top</a:t>
            </a:r>
          </a:p>
          <a:p>
            <a:pPr marL="285750" indent="-285750">
              <a:buFont typeface="Arial" pitchFamily="34" charset="0"/>
              <a:buChar char="•"/>
            </a:pPr>
            <a:r>
              <a:rPr lang="en-US" sz="1600" dirty="0" smtClean="0"/>
              <a:t>One </a:t>
            </a:r>
            <a:r>
              <a:rPr lang="en-US" sz="1600" dirty="0"/>
              <a:t>Technology book every three </a:t>
            </a:r>
            <a:r>
              <a:rPr lang="en-US" sz="1600" dirty="0" smtClean="0"/>
              <a:t>months</a:t>
            </a:r>
          </a:p>
          <a:p>
            <a:pPr marL="742950" lvl="1" indent="-285750">
              <a:buFont typeface="Arial" pitchFamily="34" charset="0"/>
              <a:buChar char="•"/>
            </a:pPr>
            <a:r>
              <a:rPr lang="en-US" sz="1400" dirty="0" smtClean="0"/>
              <a:t>Windows, SharePoint, Virtualization, or Whatever</a:t>
            </a:r>
          </a:p>
        </p:txBody>
      </p:sp>
      <p:sp>
        <p:nvSpPr>
          <p:cNvPr id="6" name="Rectangle 5"/>
          <p:cNvSpPr/>
          <p:nvPr/>
        </p:nvSpPr>
        <p:spPr>
          <a:xfrm>
            <a:off x="4367662" y="4724400"/>
            <a:ext cx="7414869" cy="830997"/>
          </a:xfrm>
          <a:prstGeom prst="rect">
            <a:avLst/>
          </a:prstGeom>
        </p:spPr>
        <p:txBody>
          <a:bodyPr wrap="square">
            <a:spAutoFit/>
          </a:bodyPr>
          <a:lstStyle/>
          <a:p>
            <a:r>
              <a:rPr lang="en-US" sz="2400" dirty="0" smtClean="0">
                <a:solidFill>
                  <a:srgbClr val="FFFF00"/>
                </a:solidFill>
              </a:rPr>
              <a:t>Learn how to read FAST…</a:t>
            </a:r>
          </a:p>
          <a:p>
            <a:r>
              <a:rPr lang="en-US" sz="2400" dirty="0" smtClean="0">
                <a:solidFill>
                  <a:srgbClr val="FFFF00"/>
                </a:solidFill>
              </a:rPr>
              <a:t>Eventually: a book a month then even more </a:t>
            </a:r>
            <a:r>
              <a:rPr lang="en-US" sz="2400" dirty="0" smtClean="0">
                <a:solidFill>
                  <a:srgbClr val="FFFF00"/>
                </a:solidFill>
                <a:sym typeface="Wingdings" pitchFamily="2" charset="2"/>
              </a:rPr>
              <a:t></a:t>
            </a:r>
            <a:endParaRPr lang="en-US" sz="2400" dirty="0">
              <a:solidFill>
                <a:srgbClr val="FFFF00"/>
              </a:solidFill>
            </a:endParaRPr>
          </a:p>
        </p:txBody>
      </p:sp>
      <p:sp>
        <p:nvSpPr>
          <p:cNvPr id="7" name="Rectangle 6"/>
          <p:cNvSpPr/>
          <p:nvPr/>
        </p:nvSpPr>
        <p:spPr>
          <a:xfrm>
            <a:off x="7516443" y="914400"/>
            <a:ext cx="2924070" cy="523220"/>
          </a:xfrm>
          <a:prstGeom prst="rect">
            <a:avLst/>
          </a:prstGeom>
        </p:spPr>
        <p:txBody>
          <a:bodyPr wrap="none">
            <a:spAutoFit/>
          </a:bodyPr>
          <a:lstStyle/>
          <a:p>
            <a:r>
              <a:rPr lang="en-US" sz="2800" dirty="0">
                <a:solidFill>
                  <a:srgbClr val="FFFF00"/>
                </a:solidFill>
              </a:rPr>
              <a:t>Act like a leader…</a:t>
            </a:r>
          </a:p>
        </p:txBody>
      </p:sp>
      <p:sp>
        <p:nvSpPr>
          <p:cNvPr id="9" name="Rectangle 8"/>
          <p:cNvSpPr/>
          <p:nvPr/>
        </p:nvSpPr>
        <p:spPr>
          <a:xfrm>
            <a:off x="914162" y="5793909"/>
            <a:ext cx="8215505" cy="584775"/>
          </a:xfrm>
          <a:prstGeom prst="rect">
            <a:avLst/>
          </a:prstGeom>
        </p:spPr>
        <p:txBody>
          <a:bodyPr wrap="square">
            <a:spAutoFit/>
          </a:bodyPr>
          <a:lstStyle/>
          <a:p>
            <a:r>
              <a:rPr lang="en-US" sz="1600" b="1" dirty="0"/>
              <a:t>"Not all readers are leaders, but all leaders are readers." </a:t>
            </a:r>
            <a:br>
              <a:rPr lang="en-US" sz="1600" b="1" dirty="0"/>
            </a:br>
            <a:r>
              <a:rPr lang="en-US" sz="1600" b="1" dirty="0"/>
              <a:t>— Harry S. </a:t>
            </a:r>
            <a:r>
              <a:rPr lang="en-US" sz="1600" b="1" dirty="0" smtClean="0"/>
              <a:t>Truman</a:t>
            </a:r>
            <a:endParaRPr lang="en-US" sz="1600" b="1" dirty="0"/>
          </a:p>
        </p:txBody>
      </p:sp>
    </p:spTree>
    <p:extLst>
      <p:ext uri="{BB962C8B-B14F-4D97-AF65-F5344CB8AC3E}">
        <p14:creationId xmlns:p14="http://schemas.microsoft.com/office/powerpoint/2010/main" val="393136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45"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000"/>
                                        <p:tgtEl>
                                          <p:spTgt spid="2"/>
                                        </p:tgtEl>
                                      </p:cBhvr>
                                    </p:animEffect>
                                    <p:anim calcmode="lin" valueType="num">
                                      <p:cBhvr>
                                        <p:cTn id="27" dur="2000" fill="hold"/>
                                        <p:tgtEl>
                                          <p:spTgt spid="2"/>
                                        </p:tgtEl>
                                        <p:attrNameLst>
                                          <p:attrName>ppt_w</p:attrName>
                                        </p:attrNameLst>
                                      </p:cBhvr>
                                      <p:tavLst>
                                        <p:tav tm="0" fmla="#ppt_w*sin(2.5*pi*$)">
                                          <p:val>
                                            <p:fltVal val="0"/>
                                          </p:val>
                                        </p:tav>
                                        <p:tav tm="100000">
                                          <p:val>
                                            <p:fltVal val="1"/>
                                          </p:val>
                                        </p:tav>
                                      </p:tavLst>
                                    </p:anim>
                                    <p:anim calcmode="lin" valueType="num">
                                      <p:cBhvr>
                                        <p:cTn id="28"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additive="base">
                                        <p:cTn id="3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additive="base">
                                        <p:cTn id="3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nodeType="afterEffect">
                                  <p:stCondLst>
                                    <p:cond delay="50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nodeType="afterEffect">
                                  <p:stCondLst>
                                    <p:cond delay="50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51" fill="hold">
                            <p:stCondLst>
                              <p:cond delay="2500"/>
                            </p:stCondLst>
                            <p:childTnLst>
                              <p:par>
                                <p:cTn id="52" presetID="2" presetClass="entr" presetSubtype="4" fill="hold" nodeType="afterEffect">
                                  <p:stCondLst>
                                    <p:cond delay="500"/>
                                  </p:stCondLst>
                                  <p:childTnLst>
                                    <p:set>
                                      <p:cBhvr>
                                        <p:cTn id="53" dur="1" fill="hold">
                                          <p:stCondLst>
                                            <p:cond delay="0"/>
                                          </p:stCondLst>
                                        </p:cTn>
                                        <p:tgtEl>
                                          <p:spTgt spid="4">
                                            <p:txEl>
                                              <p:pRg st="4" end="4"/>
                                            </p:txEl>
                                          </p:spTgt>
                                        </p:tgtEl>
                                        <p:attrNameLst>
                                          <p:attrName>style.visibility</p:attrName>
                                        </p:attrNameLst>
                                      </p:cBhvr>
                                      <p:to>
                                        <p:strVal val="visible"/>
                                      </p:to>
                                    </p:set>
                                    <p:anim calcmode="lin" valueType="num">
                                      <p:cBhvr additive="base">
                                        <p:cTn id="5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56" fill="hold">
                            <p:stCondLst>
                              <p:cond delay="3500"/>
                            </p:stCondLst>
                            <p:childTnLst>
                              <p:par>
                                <p:cTn id="57" presetID="2" presetClass="entr" presetSubtype="4" fill="hold" nodeType="afterEffect">
                                  <p:stCondLst>
                                    <p:cond delay="500"/>
                                  </p:stCondLst>
                                  <p:childTnLst>
                                    <p:set>
                                      <p:cBhvr>
                                        <p:cTn id="58" dur="1" fill="hold">
                                          <p:stCondLst>
                                            <p:cond delay="0"/>
                                          </p:stCondLst>
                                        </p:cTn>
                                        <p:tgtEl>
                                          <p:spTgt spid="4">
                                            <p:txEl>
                                              <p:pRg st="5" end="5"/>
                                            </p:txEl>
                                          </p:spTgt>
                                        </p:tgtEl>
                                        <p:attrNameLst>
                                          <p:attrName>style.visibility</p:attrName>
                                        </p:attrNameLst>
                                      </p:cBhvr>
                                      <p:to>
                                        <p:strVal val="visible"/>
                                      </p:to>
                                    </p:set>
                                    <p:anim calcmode="lin" valueType="num">
                                      <p:cBhvr additive="base">
                                        <p:cTn id="5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61" fill="hold">
                            <p:stCondLst>
                              <p:cond delay="4500"/>
                            </p:stCondLst>
                            <p:childTnLst>
                              <p:par>
                                <p:cTn id="62" presetID="2" presetClass="entr" presetSubtype="4" fill="hold" nodeType="afterEffect">
                                  <p:stCondLst>
                                    <p:cond delay="500"/>
                                  </p:stCondLst>
                                  <p:childTnLst>
                                    <p:set>
                                      <p:cBhvr>
                                        <p:cTn id="63" dur="1" fill="hold">
                                          <p:stCondLst>
                                            <p:cond delay="0"/>
                                          </p:stCondLst>
                                        </p:cTn>
                                        <p:tgtEl>
                                          <p:spTgt spid="4">
                                            <p:txEl>
                                              <p:pRg st="6" end="6"/>
                                            </p:txEl>
                                          </p:spTgt>
                                        </p:tgtEl>
                                        <p:attrNameLst>
                                          <p:attrName>style.visibility</p:attrName>
                                        </p:attrNameLst>
                                      </p:cBhvr>
                                      <p:to>
                                        <p:strVal val="visible"/>
                                      </p:to>
                                    </p:set>
                                    <p:anim calcmode="lin" valueType="num">
                                      <p:cBhvr additive="base">
                                        <p:cTn id="6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66" fill="hold">
                            <p:stCondLst>
                              <p:cond delay="5500"/>
                            </p:stCondLst>
                            <p:childTnLst>
                              <p:par>
                                <p:cTn id="67" presetID="2" presetClass="entr" presetSubtype="4" fill="hold" nodeType="afterEffect">
                                  <p:stCondLst>
                                    <p:cond delay="500"/>
                                  </p:stCondLst>
                                  <p:childTnLst>
                                    <p:set>
                                      <p:cBhvr>
                                        <p:cTn id="68" dur="1" fill="hold">
                                          <p:stCondLst>
                                            <p:cond delay="0"/>
                                          </p:stCondLst>
                                        </p:cTn>
                                        <p:tgtEl>
                                          <p:spTgt spid="4">
                                            <p:txEl>
                                              <p:pRg st="7" end="7"/>
                                            </p:txEl>
                                          </p:spTgt>
                                        </p:tgtEl>
                                        <p:attrNameLst>
                                          <p:attrName>style.visibility</p:attrName>
                                        </p:attrNameLst>
                                      </p:cBhvr>
                                      <p:to>
                                        <p:strVal val="visible"/>
                                      </p:to>
                                    </p:set>
                                    <p:anim calcmode="lin" valueType="num">
                                      <p:cBhvr additive="base">
                                        <p:cTn id="6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71" fill="hold">
                            <p:stCondLst>
                              <p:cond delay="6500"/>
                            </p:stCondLst>
                            <p:childTnLst>
                              <p:par>
                                <p:cTn id="72" presetID="2" presetClass="entr" presetSubtype="4" fill="hold" nodeType="afterEffect">
                                  <p:stCondLst>
                                    <p:cond delay="500"/>
                                  </p:stCondLst>
                                  <p:childTnLst>
                                    <p:set>
                                      <p:cBhvr>
                                        <p:cTn id="73" dur="1" fill="hold">
                                          <p:stCondLst>
                                            <p:cond delay="0"/>
                                          </p:stCondLst>
                                        </p:cTn>
                                        <p:tgtEl>
                                          <p:spTgt spid="4">
                                            <p:txEl>
                                              <p:pRg st="8" end="8"/>
                                            </p:txEl>
                                          </p:spTgt>
                                        </p:tgtEl>
                                        <p:attrNameLst>
                                          <p:attrName>style.visibility</p:attrName>
                                        </p:attrNameLst>
                                      </p:cBhvr>
                                      <p:to>
                                        <p:strVal val="visible"/>
                                      </p:to>
                                    </p:set>
                                    <p:anim calcmode="lin" valueType="num">
                                      <p:cBhvr additive="base">
                                        <p:cTn id="74"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2" presetClass="entr" presetSubtype="4" fill="hold" nodeType="afterEffect">
                                  <p:stCondLst>
                                    <p:cond delay="500"/>
                                  </p:stCondLst>
                                  <p:childTnLst>
                                    <p:set>
                                      <p:cBhvr>
                                        <p:cTn id="78" dur="1" fill="hold">
                                          <p:stCondLst>
                                            <p:cond delay="0"/>
                                          </p:stCondLst>
                                        </p:cTn>
                                        <p:tgtEl>
                                          <p:spTgt spid="4">
                                            <p:txEl>
                                              <p:pRg st="9" end="9"/>
                                            </p:txEl>
                                          </p:spTgt>
                                        </p:tgtEl>
                                        <p:attrNameLst>
                                          <p:attrName>style.visibility</p:attrName>
                                        </p:attrNameLst>
                                      </p:cBhvr>
                                      <p:to>
                                        <p:strVal val="visible"/>
                                      </p:to>
                                    </p:set>
                                    <p:anim calcmode="lin" valueType="num">
                                      <p:cBhvr additive="base">
                                        <p:cTn id="7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wipe(down)">
                                      <p:cBhvr>
                                        <p:cTn id="85" dur="580">
                                          <p:stCondLst>
                                            <p:cond delay="0"/>
                                          </p:stCondLst>
                                        </p:cTn>
                                        <p:tgtEl>
                                          <p:spTgt spid="5"/>
                                        </p:tgtEl>
                                      </p:cBhvr>
                                    </p:animEffect>
                                    <p:anim calcmode="lin" valueType="num">
                                      <p:cBhvr>
                                        <p:cTn id="8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1" dur="26">
                                          <p:stCondLst>
                                            <p:cond delay="650"/>
                                          </p:stCondLst>
                                        </p:cTn>
                                        <p:tgtEl>
                                          <p:spTgt spid="5"/>
                                        </p:tgtEl>
                                      </p:cBhvr>
                                      <p:to x="100000" y="60000"/>
                                    </p:animScale>
                                    <p:animScale>
                                      <p:cBhvr>
                                        <p:cTn id="92" dur="166" decel="50000">
                                          <p:stCondLst>
                                            <p:cond delay="676"/>
                                          </p:stCondLst>
                                        </p:cTn>
                                        <p:tgtEl>
                                          <p:spTgt spid="5"/>
                                        </p:tgtEl>
                                      </p:cBhvr>
                                      <p:to x="100000" y="100000"/>
                                    </p:animScale>
                                    <p:animScale>
                                      <p:cBhvr>
                                        <p:cTn id="93" dur="26">
                                          <p:stCondLst>
                                            <p:cond delay="1312"/>
                                          </p:stCondLst>
                                        </p:cTn>
                                        <p:tgtEl>
                                          <p:spTgt spid="5"/>
                                        </p:tgtEl>
                                      </p:cBhvr>
                                      <p:to x="100000" y="80000"/>
                                    </p:animScale>
                                    <p:animScale>
                                      <p:cBhvr>
                                        <p:cTn id="94" dur="166" decel="50000">
                                          <p:stCondLst>
                                            <p:cond delay="1338"/>
                                          </p:stCondLst>
                                        </p:cTn>
                                        <p:tgtEl>
                                          <p:spTgt spid="5"/>
                                        </p:tgtEl>
                                      </p:cBhvr>
                                      <p:to x="100000" y="100000"/>
                                    </p:animScale>
                                    <p:animScale>
                                      <p:cBhvr>
                                        <p:cTn id="95" dur="26">
                                          <p:stCondLst>
                                            <p:cond delay="1642"/>
                                          </p:stCondLst>
                                        </p:cTn>
                                        <p:tgtEl>
                                          <p:spTgt spid="5"/>
                                        </p:tgtEl>
                                      </p:cBhvr>
                                      <p:to x="100000" y="90000"/>
                                    </p:animScale>
                                    <p:animScale>
                                      <p:cBhvr>
                                        <p:cTn id="96" dur="166" decel="50000">
                                          <p:stCondLst>
                                            <p:cond delay="1668"/>
                                          </p:stCondLst>
                                        </p:cTn>
                                        <p:tgtEl>
                                          <p:spTgt spid="5"/>
                                        </p:tgtEl>
                                      </p:cBhvr>
                                      <p:to x="100000" y="100000"/>
                                    </p:animScale>
                                    <p:animScale>
                                      <p:cBhvr>
                                        <p:cTn id="97" dur="26">
                                          <p:stCondLst>
                                            <p:cond delay="1808"/>
                                          </p:stCondLst>
                                        </p:cTn>
                                        <p:tgtEl>
                                          <p:spTgt spid="5"/>
                                        </p:tgtEl>
                                      </p:cBhvr>
                                      <p:to x="100000" y="95000"/>
                                    </p:animScale>
                                    <p:animScale>
                                      <p:cBhvr>
                                        <p:cTn id="98" dur="166" decel="50000">
                                          <p:stCondLst>
                                            <p:cond delay="1834"/>
                                          </p:stCondLst>
                                        </p:cTn>
                                        <p:tgtEl>
                                          <p:spTgt spid="5"/>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45" presetClass="entr" presetSubtype="0" fill="hold" grpId="0" nodeType="click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fade">
                                      <p:cBhvr>
                                        <p:cTn id="103" dur="2000"/>
                                        <p:tgtEl>
                                          <p:spTgt spid="6"/>
                                        </p:tgtEl>
                                      </p:cBhvr>
                                    </p:animEffect>
                                    <p:anim calcmode="lin" valueType="num">
                                      <p:cBhvr>
                                        <p:cTn id="104" dur="2000" fill="hold"/>
                                        <p:tgtEl>
                                          <p:spTgt spid="6"/>
                                        </p:tgtEl>
                                        <p:attrNameLst>
                                          <p:attrName>ppt_w</p:attrName>
                                        </p:attrNameLst>
                                      </p:cBhvr>
                                      <p:tavLst>
                                        <p:tav tm="0" fmla="#ppt_w*sin(2.5*pi*$)">
                                          <p:val>
                                            <p:fltVal val="0"/>
                                          </p:val>
                                        </p:tav>
                                        <p:tav tm="100000">
                                          <p:val>
                                            <p:fltVal val="1"/>
                                          </p:val>
                                        </p:tav>
                                      </p:tavLst>
                                    </p:anim>
                                    <p:anim calcmode="lin" valueType="num">
                                      <p:cBhvr>
                                        <p:cTn id="105"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579384" y="6416676"/>
            <a:ext cx="609441" cy="365125"/>
          </a:xfrm>
          <a:prstGeom prst="rect">
            <a:avLst/>
          </a:prstGeom>
        </p:spPr>
        <p:txBody>
          <a:bodyPr/>
          <a:lstStyle/>
          <a:p>
            <a:pPr defTabSz="914400" fontAlgn="base">
              <a:spcBef>
                <a:spcPct val="0"/>
              </a:spcBef>
              <a:spcAft>
                <a:spcPct val="0"/>
              </a:spcAft>
            </a:pPr>
            <a:fld id="{E9A3EC2C-3867-41F4-9B78-6DE7B55DEC5D}" type="slidenum">
              <a:rPr lang="en-US" smtClean="0">
                <a:solidFill>
                  <a:srgbClr val="444445">
                    <a:tint val="75000"/>
                  </a:srgbClr>
                </a:solidFill>
                <a:latin typeface="Arial" charset="0"/>
              </a:rPr>
              <a:pPr defTabSz="914400" fontAlgn="base">
                <a:spcBef>
                  <a:spcPct val="0"/>
                </a:spcBef>
                <a:spcAft>
                  <a:spcPct val="0"/>
                </a:spcAft>
              </a:pPr>
              <a:t>12</a:t>
            </a:fld>
            <a:endParaRPr lang="en-US">
              <a:solidFill>
                <a:srgbClr val="444445">
                  <a:tint val="75000"/>
                </a:srgbClr>
              </a:solidFill>
              <a:latin typeface="Arial" charset="0"/>
            </a:endParaRPr>
          </a:p>
        </p:txBody>
      </p:sp>
      <p:graphicFrame>
        <p:nvGraphicFramePr>
          <p:cNvPr id="5" name="Diagram 4"/>
          <p:cNvGraphicFramePr/>
          <p:nvPr>
            <p:extLst>
              <p:ext uri="{D42A27DB-BD31-4B8C-83A1-F6EECF244321}">
                <p14:modId xmlns:p14="http://schemas.microsoft.com/office/powerpoint/2010/main" val="4056058160"/>
              </p:ext>
            </p:extLst>
          </p:nvPr>
        </p:nvGraphicFramePr>
        <p:xfrm>
          <a:off x="711016" y="381000"/>
          <a:ext cx="11065268" cy="5824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07868" y="6216135"/>
            <a:ext cx="8227457" cy="584775"/>
          </a:xfrm>
          <a:prstGeom prst="rect">
            <a:avLst/>
          </a:prstGeom>
        </p:spPr>
        <p:txBody>
          <a:bodyPr wrap="square">
            <a:spAutoFit/>
          </a:bodyPr>
          <a:lstStyle/>
          <a:p>
            <a:pPr lvl="1"/>
            <a:r>
              <a:rPr lang="en-US" sz="1600" b="1" dirty="0"/>
              <a:t>Give a person a fine reputation to live up </a:t>
            </a:r>
            <a:r>
              <a:rPr lang="en-US" sz="1600" b="1" dirty="0" smtClean="0"/>
              <a:t>to</a:t>
            </a:r>
          </a:p>
          <a:p>
            <a:pPr lvl="1"/>
            <a:r>
              <a:rPr lang="en-US" sz="1600" b="1" dirty="0" smtClean="0"/>
              <a:t>-- Dale Carnegie</a:t>
            </a:r>
            <a:endParaRPr lang="en-US" sz="1600" b="1" dirty="0"/>
          </a:p>
        </p:txBody>
      </p:sp>
    </p:spTree>
    <p:extLst>
      <p:ext uri="{BB962C8B-B14F-4D97-AF65-F5344CB8AC3E}">
        <p14:creationId xmlns:p14="http://schemas.microsoft.com/office/powerpoint/2010/main" val="178159552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579384" y="6416676"/>
            <a:ext cx="609441" cy="365125"/>
          </a:xfrm>
          <a:prstGeom prst="rect">
            <a:avLst/>
          </a:prstGeom>
        </p:spPr>
        <p:txBody>
          <a:bodyPr/>
          <a:lstStyle/>
          <a:p>
            <a:pPr defTabSz="914400" fontAlgn="base">
              <a:spcBef>
                <a:spcPct val="0"/>
              </a:spcBef>
              <a:spcAft>
                <a:spcPct val="0"/>
              </a:spcAft>
            </a:pPr>
            <a:fld id="{E9A3EC2C-3867-41F4-9B78-6DE7B55DEC5D}" type="slidenum">
              <a:rPr lang="en-US" smtClean="0">
                <a:solidFill>
                  <a:srgbClr val="444445">
                    <a:tint val="75000"/>
                  </a:srgbClr>
                </a:solidFill>
                <a:latin typeface="Arial" charset="0"/>
              </a:rPr>
              <a:pPr defTabSz="914400" fontAlgn="base">
                <a:spcBef>
                  <a:spcPct val="0"/>
                </a:spcBef>
                <a:spcAft>
                  <a:spcPct val="0"/>
                </a:spcAft>
              </a:pPr>
              <a:t>13</a:t>
            </a:fld>
            <a:endParaRPr lang="en-US">
              <a:solidFill>
                <a:srgbClr val="444445">
                  <a:tint val="75000"/>
                </a:srgbClr>
              </a:solidFill>
              <a:latin typeface="Arial" charset="0"/>
            </a:endParaRPr>
          </a:p>
        </p:txBody>
      </p:sp>
      <p:sp>
        <p:nvSpPr>
          <p:cNvPr id="4" name="TextBox 3"/>
          <p:cNvSpPr txBox="1"/>
          <p:nvPr/>
        </p:nvSpPr>
        <p:spPr>
          <a:xfrm>
            <a:off x="1943557" y="177225"/>
            <a:ext cx="10665222" cy="584775"/>
          </a:xfrm>
          <a:prstGeom prst="rect">
            <a:avLst/>
          </a:prstGeom>
          <a:noFill/>
        </p:spPr>
        <p:txBody>
          <a:bodyPr wrap="square" rtlCol="0">
            <a:spAutoFit/>
          </a:bodyPr>
          <a:lstStyle/>
          <a:p>
            <a:r>
              <a:rPr lang="en-US" sz="3200" dirty="0" smtClean="0"/>
              <a:t>Learn From Your Community Experiences…</a:t>
            </a:r>
            <a:endParaRPr lang="en-US" sz="3200" dirty="0"/>
          </a:p>
        </p:txBody>
      </p:sp>
      <p:sp>
        <p:nvSpPr>
          <p:cNvPr id="7" name="Rectangle 6"/>
          <p:cNvSpPr/>
          <p:nvPr/>
        </p:nvSpPr>
        <p:spPr>
          <a:xfrm>
            <a:off x="246464" y="5991729"/>
            <a:ext cx="11536067" cy="830997"/>
          </a:xfrm>
          <a:prstGeom prst="rect">
            <a:avLst/>
          </a:prstGeom>
        </p:spPr>
        <p:txBody>
          <a:bodyPr wrap="square">
            <a:spAutoFit/>
          </a:bodyPr>
          <a:lstStyle/>
          <a:p>
            <a:r>
              <a:rPr lang="en-US" sz="1600" b="1" dirty="0" smtClean="0"/>
              <a:t>Arouse in the other person an eager want: </a:t>
            </a:r>
          </a:p>
          <a:p>
            <a:r>
              <a:rPr lang="en-US" sz="1600" b="1" dirty="0" smtClean="0"/>
              <a:t>He </a:t>
            </a:r>
            <a:r>
              <a:rPr lang="en-US" sz="1600" b="1" dirty="0"/>
              <a:t>Who Can Do This Has the Whole World with Him. He Who Cannot Walks a Lonely </a:t>
            </a:r>
            <a:r>
              <a:rPr lang="en-US" sz="1600" b="1" dirty="0" smtClean="0"/>
              <a:t>Way</a:t>
            </a:r>
          </a:p>
          <a:p>
            <a:r>
              <a:rPr lang="en-US" sz="1600" b="1" dirty="0" smtClean="0"/>
              <a:t>-- Dale Carnegie</a:t>
            </a:r>
            <a:endParaRPr lang="en-US" sz="1600" dirty="0"/>
          </a:p>
        </p:txBody>
      </p:sp>
      <p:sp>
        <p:nvSpPr>
          <p:cNvPr id="5" name="Rectangle 4"/>
          <p:cNvSpPr/>
          <p:nvPr/>
        </p:nvSpPr>
        <p:spPr bwMode="auto">
          <a:xfrm>
            <a:off x="1524000" y="2562736"/>
            <a:ext cx="2377440" cy="1524000"/>
          </a:xfrm>
          <a:prstGeom prst="rect">
            <a:avLst/>
          </a:prstGeom>
          <a:solidFill>
            <a:srgbClr val="0000A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lvl="0" defTabSz="914099"/>
            <a:r>
              <a:rPr lang="en-US" sz="2000" b="1" dirty="0"/>
              <a:t>Social </a:t>
            </a:r>
            <a:r>
              <a:rPr lang="en-US" sz="2000" b="1" dirty="0" smtClean="0"/>
              <a:t>Networks</a:t>
            </a:r>
            <a:endParaRPr lang="en-US" sz="2000" b="1" dirty="0"/>
          </a:p>
        </p:txBody>
      </p:sp>
      <p:sp>
        <p:nvSpPr>
          <p:cNvPr id="6" name="Rectangle 5"/>
          <p:cNvSpPr/>
          <p:nvPr/>
        </p:nvSpPr>
        <p:spPr bwMode="auto">
          <a:xfrm>
            <a:off x="3998896" y="2562736"/>
            <a:ext cx="5614336" cy="1524000"/>
          </a:xfrm>
          <a:prstGeom prst="rect">
            <a:avLst/>
          </a:prstGeom>
          <a:solidFill>
            <a:srgbClr val="0000A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lvl="0"/>
            <a:r>
              <a:rPr lang="en-US" dirty="0"/>
              <a:t>Twitter, LinkedIn</a:t>
            </a:r>
          </a:p>
          <a:p>
            <a:pPr lvl="0"/>
            <a:r>
              <a:rPr lang="en-US" dirty="0"/>
              <a:t>Facebook, YouTube</a:t>
            </a:r>
          </a:p>
          <a:p>
            <a:pPr lvl="0"/>
            <a:r>
              <a:rPr lang="en-US" dirty="0" smtClean="0"/>
              <a:t>TechNet Forums </a:t>
            </a:r>
            <a:r>
              <a:rPr lang="en-US" dirty="0"/>
              <a:t>or Other</a:t>
            </a:r>
          </a:p>
        </p:txBody>
      </p:sp>
      <p:sp>
        <p:nvSpPr>
          <p:cNvPr id="8" name="Rectangle 7"/>
          <p:cNvSpPr/>
          <p:nvPr/>
        </p:nvSpPr>
        <p:spPr bwMode="auto">
          <a:xfrm>
            <a:off x="1523998" y="4178176"/>
            <a:ext cx="2377440" cy="1524000"/>
          </a:xfrm>
          <a:prstGeom prst="rect">
            <a:avLst/>
          </a:prstGeom>
          <a:solidFill>
            <a:srgbClr val="0000A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lvl="0" defTabSz="914099"/>
            <a:r>
              <a:rPr lang="en-US" sz="2000" b="1" dirty="0"/>
              <a:t>Project and Time </a:t>
            </a:r>
            <a:r>
              <a:rPr lang="en-US" sz="2000" b="1" dirty="0" smtClean="0"/>
              <a:t>Management</a:t>
            </a:r>
            <a:endParaRPr lang="en-US" sz="2000" b="1" dirty="0"/>
          </a:p>
        </p:txBody>
      </p:sp>
      <p:sp>
        <p:nvSpPr>
          <p:cNvPr id="9" name="Rectangle 8"/>
          <p:cNvSpPr/>
          <p:nvPr/>
        </p:nvSpPr>
        <p:spPr bwMode="auto">
          <a:xfrm>
            <a:off x="3998896" y="4178176"/>
            <a:ext cx="5614336" cy="1524000"/>
          </a:xfrm>
          <a:prstGeom prst="rect">
            <a:avLst/>
          </a:prstGeom>
          <a:solidFill>
            <a:srgbClr val="0000A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lvl="0"/>
            <a:r>
              <a:rPr lang="en-US" sz="1600" b="1" dirty="0"/>
              <a:t>Build Your Soft Skills</a:t>
            </a:r>
          </a:p>
          <a:p>
            <a:pPr lvl="1"/>
            <a:r>
              <a:rPr lang="en-US" sz="1600" dirty="0"/>
              <a:t>Organizational Skills</a:t>
            </a:r>
          </a:p>
          <a:p>
            <a:pPr lvl="1"/>
            <a:r>
              <a:rPr lang="en-US" sz="1600" dirty="0"/>
              <a:t>Time Management Skills</a:t>
            </a:r>
          </a:p>
          <a:p>
            <a:pPr lvl="1"/>
            <a:r>
              <a:rPr lang="en-US" sz="1600" dirty="0"/>
              <a:t>People Management Skills</a:t>
            </a:r>
          </a:p>
          <a:p>
            <a:pPr lvl="1"/>
            <a:r>
              <a:rPr lang="en-US" sz="1600" dirty="0"/>
              <a:t>Leadership Skills</a:t>
            </a:r>
          </a:p>
        </p:txBody>
      </p:sp>
      <p:sp>
        <p:nvSpPr>
          <p:cNvPr id="15" name="Rounded Rectangle 14"/>
          <p:cNvSpPr/>
          <p:nvPr/>
        </p:nvSpPr>
        <p:spPr>
          <a:xfrm>
            <a:off x="9824036" y="4255879"/>
            <a:ext cx="1660222" cy="1368593"/>
          </a:xfrm>
          <a:prstGeom prst="roundRect">
            <a:avLst>
              <a:gd name="adj" fmla="val 10000"/>
            </a:avLst>
          </a:prstGeom>
          <a:blipFill>
            <a:blip r:embed="rId2">
              <a:extLst>
                <a:ext uri="{28A0092B-C50C-407E-A947-70E740481C1C}">
                  <a14:useLocalDpi xmlns:a14="http://schemas.microsoft.com/office/drawing/2010/main" val="0"/>
                </a:ext>
              </a:extLst>
            </a:blip>
            <a:srcRect/>
            <a:stretch>
              <a:fillRect t="-30000" b="-3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Rounded Rectangle 15"/>
          <p:cNvSpPr/>
          <p:nvPr/>
        </p:nvSpPr>
        <p:spPr>
          <a:xfrm>
            <a:off x="9817588" y="2640439"/>
            <a:ext cx="1660222" cy="1368593"/>
          </a:xfrm>
          <a:prstGeom prst="roundRect">
            <a:avLst>
              <a:gd name="adj" fmla="val 10000"/>
            </a:avLst>
          </a:prstGeom>
          <a:blipFill>
            <a:blip r:embed="rId3">
              <a:extLst>
                <a:ext uri="{28A0092B-C50C-407E-A947-70E740481C1C}">
                  <a14:useLocalDpi xmlns:a14="http://schemas.microsoft.com/office/drawing/2010/main" val="0"/>
                </a:ext>
              </a:extLst>
            </a:blip>
            <a:srcRect/>
            <a:stretch>
              <a:fillRect t="-16000" b="-1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Rectangle 16"/>
          <p:cNvSpPr/>
          <p:nvPr/>
        </p:nvSpPr>
        <p:spPr bwMode="auto">
          <a:xfrm>
            <a:off x="1524000" y="1013911"/>
            <a:ext cx="2377440" cy="1524000"/>
          </a:xfrm>
          <a:prstGeom prst="rect">
            <a:avLst/>
          </a:prstGeom>
          <a:solidFill>
            <a:srgbClr val="0000A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lvl="0" defTabSz="914099"/>
            <a:r>
              <a:rPr lang="en-US" sz="2000" b="1" dirty="0" smtClean="0"/>
              <a:t>Finding </a:t>
            </a:r>
            <a:r>
              <a:rPr lang="en-US" sz="2000" b="1" dirty="0"/>
              <a:t>Speakers and </a:t>
            </a:r>
            <a:r>
              <a:rPr lang="en-US" sz="2000" b="1" dirty="0" smtClean="0"/>
              <a:t>Sponsors</a:t>
            </a:r>
            <a:endParaRPr lang="en-US" sz="2000" b="1" dirty="0"/>
          </a:p>
        </p:txBody>
      </p:sp>
      <p:sp>
        <p:nvSpPr>
          <p:cNvPr id="18" name="Rectangle 17"/>
          <p:cNvSpPr/>
          <p:nvPr/>
        </p:nvSpPr>
        <p:spPr bwMode="auto">
          <a:xfrm>
            <a:off x="3998896" y="961032"/>
            <a:ext cx="5614336" cy="1524000"/>
          </a:xfrm>
          <a:prstGeom prst="rect">
            <a:avLst/>
          </a:prstGeom>
          <a:solidFill>
            <a:srgbClr val="0000A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r>
              <a:rPr lang="en-US" sz="1600" dirty="0" smtClean="0"/>
              <a:t>Negotiating Skills - Humility</a:t>
            </a:r>
            <a:endParaRPr lang="en-US" sz="1600" dirty="0"/>
          </a:p>
          <a:p>
            <a:pPr lvl="0"/>
            <a:r>
              <a:rPr lang="en-US" sz="1600" dirty="0"/>
              <a:t>Get to know people with different technical backgrounds</a:t>
            </a:r>
          </a:p>
          <a:p>
            <a:pPr lvl="0"/>
            <a:r>
              <a:rPr lang="en-US" sz="1600" dirty="0"/>
              <a:t>Relationships with companies and key people in those </a:t>
            </a:r>
            <a:r>
              <a:rPr lang="en-US" sz="1600" dirty="0" smtClean="0"/>
              <a:t>companies</a:t>
            </a:r>
            <a:endParaRPr lang="en-US" sz="1600" dirty="0"/>
          </a:p>
        </p:txBody>
      </p:sp>
      <p:sp>
        <p:nvSpPr>
          <p:cNvPr id="20" name="Rounded Rectangle 19"/>
          <p:cNvSpPr/>
          <p:nvPr/>
        </p:nvSpPr>
        <p:spPr>
          <a:xfrm>
            <a:off x="9824036" y="1038735"/>
            <a:ext cx="1660222" cy="1368593"/>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795807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66289" y="4388970"/>
            <a:ext cx="7197827" cy="1800998"/>
          </a:xfrm>
          <a:prstGeom prst="rect">
            <a:avLst/>
          </a:prstGeom>
          <a:solidFill>
            <a:srgbClr val="0000A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6" name="Title 15"/>
          <p:cNvSpPr>
            <a:spLocks noGrp="1"/>
          </p:cNvSpPr>
          <p:nvPr>
            <p:ph type="title" idx="4294967295"/>
          </p:nvPr>
        </p:nvSpPr>
        <p:spPr>
          <a:xfrm>
            <a:off x="749853" y="152400"/>
            <a:ext cx="10360501" cy="498598"/>
          </a:xfrm>
          <a:prstGeom prst="rect">
            <a:avLst/>
          </a:prstGeom>
        </p:spPr>
        <p:txBody>
          <a:bodyPr/>
          <a:lstStyle/>
          <a:p>
            <a:r>
              <a:rPr lang="en-US" sz="3600" dirty="0" smtClean="0"/>
              <a:t>Links From Dan Stolts “ITProGuru”</a:t>
            </a:r>
            <a:endParaRPr lang="en-US" sz="3600" dirty="0"/>
          </a:p>
        </p:txBody>
      </p:sp>
      <p:sp>
        <p:nvSpPr>
          <p:cNvPr id="2" name="TextBox 1"/>
          <p:cNvSpPr txBox="1"/>
          <p:nvPr/>
        </p:nvSpPr>
        <p:spPr>
          <a:xfrm>
            <a:off x="292772" y="866922"/>
            <a:ext cx="11274663" cy="3416320"/>
          </a:xfrm>
          <a:prstGeom prst="rect">
            <a:avLst/>
          </a:prstGeom>
          <a:noFill/>
        </p:spPr>
        <p:txBody>
          <a:bodyPr wrap="square" rtlCol="0">
            <a:spAutoFit/>
          </a:bodyPr>
          <a:lstStyle/>
          <a:p>
            <a:pPr marL="285750" indent="-285750">
              <a:buFont typeface="Arial" pitchFamily="34" charset="0"/>
              <a:buChar char="•"/>
            </a:pPr>
            <a:r>
              <a:rPr lang="en-US" sz="2000" dirty="0" smtClean="0"/>
              <a:t>Boston User Groups – </a:t>
            </a:r>
            <a:r>
              <a:rPr lang="en-US" sz="2000" dirty="0" smtClean="0">
                <a:hlinkClick r:id="rId3"/>
              </a:rPr>
              <a:t>http://BostonUserGroups.org</a:t>
            </a:r>
            <a:r>
              <a:rPr lang="en-US" sz="2000" dirty="0" smtClean="0"/>
              <a:t> – North East US User Groups</a:t>
            </a:r>
          </a:p>
          <a:p>
            <a:pPr marL="285750" indent="-285750">
              <a:buFont typeface="Arial" pitchFamily="34" charset="0"/>
              <a:buChar char="•"/>
            </a:pPr>
            <a:r>
              <a:rPr lang="en-US" sz="2000" dirty="0" smtClean="0"/>
              <a:t>GITCA – </a:t>
            </a:r>
            <a:r>
              <a:rPr lang="en-US" sz="2000" dirty="0" smtClean="0">
                <a:hlinkClick r:id="rId4"/>
              </a:rPr>
              <a:t>http://www.gitca.org </a:t>
            </a:r>
            <a:r>
              <a:rPr lang="en-US" sz="2000" dirty="0" smtClean="0"/>
              <a:t>User Groups around the world!</a:t>
            </a:r>
          </a:p>
          <a:p>
            <a:pPr marL="285750" indent="-285750">
              <a:buFont typeface="Arial" pitchFamily="34" charset="0"/>
              <a:buChar char="•"/>
            </a:pPr>
            <a:r>
              <a:rPr lang="en-US" sz="1600" dirty="0" smtClean="0"/>
              <a:t>ITProGuru Blog – </a:t>
            </a:r>
            <a:r>
              <a:rPr lang="en-US" sz="1600" dirty="0" smtClean="0">
                <a:hlinkClick r:id="rId5"/>
              </a:rPr>
              <a:t>http://ITProGuru.com</a:t>
            </a:r>
            <a:r>
              <a:rPr lang="en-US" sz="1600" dirty="0" smtClean="0"/>
              <a:t> – More detailed HOW TO… information</a:t>
            </a:r>
          </a:p>
          <a:p>
            <a:pPr marL="742950" lvl="1" indent="-285750">
              <a:buFont typeface="Arial" pitchFamily="34" charset="0"/>
              <a:buChar char="•"/>
            </a:pPr>
            <a:r>
              <a:rPr lang="en-US" sz="1600" dirty="0">
                <a:hlinkClick r:id="rId6" action="ppaction://hlinkfile"/>
              </a:rPr>
              <a:t>How To Successfully Deliver Presentations for Community Leaders and Professional Speaker ...</a:t>
            </a:r>
            <a:endParaRPr lang="en-US" sz="1600" dirty="0"/>
          </a:p>
          <a:p>
            <a:pPr marL="742950" lvl="1" indent="-285750">
              <a:buFont typeface="Arial" pitchFamily="34" charset="0"/>
              <a:buChar char="•"/>
            </a:pPr>
            <a:r>
              <a:rPr lang="en-US" sz="1600" dirty="0" smtClean="0">
                <a:hlinkClick r:id="rId7" action="ppaction://hlinkfile"/>
              </a:rPr>
              <a:t>Scale </a:t>
            </a:r>
            <a:r>
              <a:rPr lang="en-US" sz="1600" dirty="0">
                <a:hlinkClick r:id="rId7" action="ppaction://hlinkfile"/>
              </a:rPr>
              <a:t>Your Message Online Improving Blog Exposure and Increase Reach of Your Message by </a:t>
            </a:r>
            <a:r>
              <a:rPr lang="en-US" sz="1600" dirty="0" smtClean="0">
                <a:hlinkClick r:id="rId7" action="ppaction://hlinkfile"/>
              </a:rPr>
              <a:t>...</a:t>
            </a:r>
            <a:endParaRPr lang="en-US" sz="1600" dirty="0" smtClean="0"/>
          </a:p>
          <a:p>
            <a:pPr marL="742950" lvl="1" indent="-285750">
              <a:buFont typeface="Arial" pitchFamily="34" charset="0"/>
              <a:buChar char="•"/>
            </a:pPr>
            <a:r>
              <a:rPr lang="en-US" sz="1600" dirty="0">
                <a:hlinkClick r:id="rId8" action="ppaction://hlinkfile"/>
              </a:rPr>
              <a:t>Online Collaboration - Publishing PowerPoint Slides to Your Blog or Website Using Office ...</a:t>
            </a:r>
            <a:r>
              <a:rPr lang="en-US" sz="1600" dirty="0"/>
              <a:t> </a:t>
            </a:r>
            <a:endParaRPr lang="en-US" sz="1600" dirty="0" smtClean="0"/>
          </a:p>
          <a:p>
            <a:pPr marL="285750" indent="-285750">
              <a:buFont typeface="Arial" pitchFamily="34" charset="0"/>
              <a:buChar char="•"/>
            </a:pPr>
            <a:r>
              <a:rPr lang="en-US" sz="2000" dirty="0" smtClean="0"/>
              <a:t>Microsoft Technology Community Groups – </a:t>
            </a:r>
            <a:r>
              <a:rPr lang="en-US" sz="2000" dirty="0" smtClean="0">
                <a:hlinkClick r:id="rId9"/>
              </a:rPr>
              <a:t>www.TechnicalCommunity.com</a:t>
            </a:r>
            <a:r>
              <a:rPr lang="en-US" sz="2000" dirty="0" smtClean="0"/>
              <a:t> </a:t>
            </a:r>
          </a:p>
          <a:p>
            <a:pPr marL="285750" indent="-285750">
              <a:buFont typeface="Arial" pitchFamily="34" charset="0"/>
              <a:buChar char="•"/>
            </a:pPr>
            <a:r>
              <a:rPr lang="en-US" sz="2000" dirty="0" err="1" smtClean="0"/>
              <a:t>TechEd</a:t>
            </a:r>
            <a:r>
              <a:rPr lang="en-US" sz="2000" dirty="0" smtClean="0"/>
              <a:t> Online (lots of technical content) – </a:t>
            </a:r>
            <a:r>
              <a:rPr lang="en-US" sz="2000" dirty="0" smtClean="0">
                <a:hlinkClick r:id="rId10"/>
              </a:rPr>
              <a:t>http://msTechEd.com</a:t>
            </a:r>
            <a:r>
              <a:rPr lang="en-US" sz="2000" dirty="0" smtClean="0"/>
              <a:t> </a:t>
            </a:r>
          </a:p>
          <a:p>
            <a:pPr marL="285750" indent="-285750">
              <a:buFont typeface="Arial" pitchFamily="34" charset="0"/>
              <a:buChar char="•"/>
            </a:pPr>
            <a:r>
              <a:rPr lang="en-US" sz="2000" dirty="0" smtClean="0"/>
              <a:t>TechNet – </a:t>
            </a:r>
            <a:r>
              <a:rPr lang="en-US" sz="2000" dirty="0" smtClean="0">
                <a:hlinkClick r:id="rId11"/>
              </a:rPr>
              <a:t>http://TechNet.com</a:t>
            </a:r>
            <a:r>
              <a:rPr lang="en-US" sz="2000" dirty="0" smtClean="0"/>
              <a:t> </a:t>
            </a:r>
          </a:p>
          <a:p>
            <a:pPr marL="285750" indent="-285750">
              <a:buFont typeface="Arial" pitchFamily="34" charset="0"/>
              <a:buChar char="•"/>
            </a:pPr>
            <a:r>
              <a:rPr lang="en-US" sz="2000" dirty="0"/>
              <a:t>Sign up to be </a:t>
            </a:r>
            <a:r>
              <a:rPr lang="en-US" sz="2000" dirty="0" smtClean="0"/>
              <a:t>on Dan’s Member List    </a:t>
            </a:r>
            <a:r>
              <a:rPr lang="en-US" sz="2000" dirty="0" smtClean="0">
                <a:hlinkClick r:id="rId12"/>
              </a:rPr>
              <a:t>http://ITProGuru.com/join</a:t>
            </a:r>
            <a:r>
              <a:rPr lang="en-US" sz="2000" dirty="0" smtClean="0"/>
              <a:t> </a:t>
            </a:r>
          </a:p>
          <a:p>
            <a:pPr marL="285750" indent="-285750">
              <a:buFont typeface="Arial" pitchFamily="34" charset="0"/>
              <a:buChar char="•"/>
            </a:pPr>
            <a:r>
              <a:rPr lang="en-US" sz="2000" dirty="0" smtClean="0"/>
              <a:t>This Slide Deck  </a:t>
            </a:r>
            <a:r>
              <a:rPr lang="en-US" sz="2000" dirty="0" smtClean="0">
                <a:hlinkClick r:id="rId13"/>
              </a:rPr>
              <a:t>http</a:t>
            </a:r>
            <a:r>
              <a:rPr lang="en-US" sz="2000" dirty="0">
                <a:hlinkClick r:id="rId13"/>
              </a:rPr>
              <a:t>://</a:t>
            </a:r>
            <a:r>
              <a:rPr lang="en-US" sz="2000" dirty="0" smtClean="0">
                <a:hlinkClick r:id="rId13"/>
              </a:rPr>
              <a:t>ITProGuru.com/resources</a:t>
            </a:r>
            <a:r>
              <a:rPr lang="en-US" sz="2000" dirty="0" smtClean="0"/>
              <a:t> </a:t>
            </a:r>
          </a:p>
          <a:p>
            <a:r>
              <a:rPr lang="en-US" sz="1200" b="1" dirty="0"/>
              <a:t> </a:t>
            </a:r>
            <a:r>
              <a:rPr lang="en-US" sz="1200" b="1" dirty="0" smtClean="0"/>
              <a:t>        (Resources Link on Main page)</a:t>
            </a:r>
          </a:p>
        </p:txBody>
      </p:sp>
      <p:sp>
        <p:nvSpPr>
          <p:cNvPr id="3" name="Rectangle 2"/>
          <p:cNvSpPr/>
          <p:nvPr/>
        </p:nvSpPr>
        <p:spPr>
          <a:xfrm>
            <a:off x="745958" y="4435642"/>
            <a:ext cx="4852107" cy="1754326"/>
          </a:xfrm>
          <a:prstGeom prst="rect">
            <a:avLst/>
          </a:prstGeom>
        </p:spPr>
        <p:txBody>
          <a:bodyPr wrap="square">
            <a:spAutoFit/>
          </a:bodyPr>
          <a:lstStyle/>
          <a:p>
            <a:r>
              <a:rPr lang="en-US" b="1" dirty="0"/>
              <a:t>Free Software; Proof of Concept!; Tips</a:t>
            </a:r>
          </a:p>
          <a:p>
            <a:pPr marL="285750" indent="-285750">
              <a:buFont typeface="Arial" pitchFamily="34" charset="0"/>
              <a:buChar char="•"/>
            </a:pPr>
            <a:r>
              <a:rPr lang="en-US" dirty="0">
                <a:hlinkClick r:id="rId14"/>
              </a:rPr>
              <a:t>Infrastructure As A Service</a:t>
            </a:r>
            <a:endParaRPr lang="en-US" dirty="0"/>
          </a:p>
          <a:p>
            <a:pPr marL="285750" indent="-285750">
              <a:buFont typeface="Arial" pitchFamily="34" charset="0"/>
              <a:buChar char="•"/>
            </a:pPr>
            <a:r>
              <a:rPr lang="en-US" dirty="0">
                <a:hlinkClick r:id="rId15"/>
              </a:rPr>
              <a:t>Windows 8</a:t>
            </a:r>
            <a:endParaRPr lang="en-US" dirty="0"/>
          </a:p>
          <a:p>
            <a:pPr marL="285750" indent="-285750">
              <a:buFont typeface="Arial" pitchFamily="34" charset="0"/>
              <a:buChar char="•"/>
            </a:pPr>
            <a:r>
              <a:rPr lang="en-US" dirty="0">
                <a:hlinkClick r:id="rId14"/>
              </a:rPr>
              <a:t>Windows Azure 90-day free trial</a:t>
            </a:r>
            <a:endParaRPr lang="en-US" dirty="0"/>
          </a:p>
          <a:p>
            <a:pPr marL="285750" indent="-285750">
              <a:buFont typeface="Arial" pitchFamily="34" charset="0"/>
              <a:buChar char="•"/>
            </a:pPr>
            <a:r>
              <a:rPr lang="en-US" dirty="0">
                <a:hlinkClick r:id="rId16"/>
              </a:rPr>
              <a:t>Dan's Lab Advice</a:t>
            </a:r>
            <a:endParaRPr lang="en-US" dirty="0"/>
          </a:p>
          <a:p>
            <a:endParaRPr lang="en-US" dirty="0"/>
          </a:p>
        </p:txBody>
      </p:sp>
      <p:sp>
        <p:nvSpPr>
          <p:cNvPr id="6" name="Rectangle 5"/>
          <p:cNvSpPr/>
          <p:nvPr/>
        </p:nvSpPr>
        <p:spPr>
          <a:xfrm>
            <a:off x="4531895" y="4712640"/>
            <a:ext cx="4852107" cy="1200329"/>
          </a:xfrm>
          <a:prstGeom prst="rect">
            <a:avLst/>
          </a:prstGeom>
        </p:spPr>
        <p:txBody>
          <a:bodyPr wrap="square">
            <a:spAutoFit/>
          </a:bodyPr>
          <a:lstStyle/>
          <a:p>
            <a:pPr marL="285750" indent="-285750">
              <a:buFont typeface="Arial" pitchFamily="34" charset="0"/>
              <a:buChar char="•"/>
            </a:pPr>
            <a:r>
              <a:rPr lang="en-US" dirty="0" smtClean="0">
                <a:hlinkClick r:id="rId17"/>
              </a:rPr>
              <a:t>Windows </a:t>
            </a:r>
            <a:r>
              <a:rPr lang="en-US" dirty="0">
                <a:hlinkClick r:id="rId17"/>
              </a:rPr>
              <a:t>2012</a:t>
            </a:r>
            <a:endParaRPr lang="en-US" dirty="0"/>
          </a:p>
          <a:p>
            <a:pPr marL="285750" indent="-285750">
              <a:buFont typeface="Arial" pitchFamily="34" charset="0"/>
              <a:buChar char="•"/>
            </a:pPr>
            <a:r>
              <a:rPr lang="en-US" dirty="0">
                <a:hlinkClick r:id="rId18"/>
              </a:rPr>
              <a:t>Win2008 R2 SP1</a:t>
            </a:r>
            <a:endParaRPr lang="en-US" dirty="0"/>
          </a:p>
          <a:p>
            <a:pPr marL="285750" indent="-285750">
              <a:buFont typeface="Arial" pitchFamily="34" charset="0"/>
              <a:buChar char="•"/>
            </a:pPr>
            <a:r>
              <a:rPr lang="en-US" dirty="0">
                <a:hlinkClick r:id="rId19"/>
              </a:rPr>
              <a:t>System Center 2012</a:t>
            </a:r>
            <a:endParaRPr lang="en-US" dirty="0"/>
          </a:p>
          <a:p>
            <a:pPr marL="285750" indent="-285750">
              <a:buFont typeface="Arial" pitchFamily="34" charset="0"/>
              <a:buChar char="•"/>
            </a:pPr>
            <a:r>
              <a:rPr lang="en-US" dirty="0" smtClean="0">
                <a:hlinkClick r:id="rId20"/>
              </a:rPr>
              <a:t>Free </a:t>
            </a:r>
            <a:r>
              <a:rPr lang="en-US" dirty="0">
                <a:hlinkClick r:id="rId20"/>
              </a:rPr>
              <a:t>Training (MVA</a:t>
            </a:r>
            <a:r>
              <a:rPr lang="en-US" dirty="0" smtClean="0">
                <a:hlinkClick r:id="rId20"/>
              </a:rPr>
              <a:t>)</a:t>
            </a:r>
            <a:endParaRPr lang="en-US" dirty="0"/>
          </a:p>
        </p:txBody>
      </p:sp>
    </p:spTree>
    <p:extLst>
      <p:ext uri="{BB962C8B-B14F-4D97-AF65-F5344CB8AC3E}">
        <p14:creationId xmlns:p14="http://schemas.microsoft.com/office/powerpoint/2010/main" val="391582653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21" y="152400"/>
            <a:ext cx="11680957" cy="387798"/>
          </a:xfrm>
        </p:spPr>
        <p:txBody>
          <a:bodyPr/>
          <a:lstStyle/>
          <a:p>
            <a:r>
              <a:rPr lang="en-US" sz="2800" dirty="0" smtClean="0"/>
              <a:t>Start Building Your Community and Your Career Today!</a:t>
            </a:r>
            <a:endParaRPr lang="en-US" sz="2000" b="0" dirty="0"/>
          </a:p>
        </p:txBody>
      </p:sp>
      <p:sp>
        <p:nvSpPr>
          <p:cNvPr id="3" name="Content Placeholder 2"/>
          <p:cNvSpPr>
            <a:spLocks noGrp="1"/>
          </p:cNvSpPr>
          <p:nvPr>
            <p:ph sz="quarter" idx="4294967295"/>
          </p:nvPr>
        </p:nvSpPr>
        <p:spPr>
          <a:xfrm>
            <a:off x="507868" y="1131332"/>
            <a:ext cx="11376237" cy="5029200"/>
          </a:xfrm>
          <a:prstGeom prst="rect">
            <a:avLst/>
          </a:prstGeom>
        </p:spPr>
        <p:txBody>
          <a:bodyPr>
            <a:normAutofit fontScale="77500" lnSpcReduction="20000"/>
          </a:bodyPr>
          <a:lstStyle/>
          <a:p>
            <a:r>
              <a:rPr lang="en-US" dirty="0" smtClean="0"/>
              <a:t>Write down WHY this is important to you! Read it every day.</a:t>
            </a:r>
          </a:p>
          <a:p>
            <a:r>
              <a:rPr lang="en-US" dirty="0" smtClean="0"/>
              <a:t>Start developing your “Personal Mission Statement”. Follow it every day.</a:t>
            </a:r>
          </a:p>
          <a:p>
            <a:r>
              <a:rPr lang="en-US" dirty="0" smtClean="0"/>
              <a:t>Find Community Groups in your area… Visit many of them and volunteer for the one(s) that interest you.  Bing.com: </a:t>
            </a:r>
          </a:p>
          <a:p>
            <a:pPr lvl="1"/>
            <a:r>
              <a:rPr lang="en-US" sz="1600" dirty="0" smtClean="0">
                <a:solidFill>
                  <a:schemeClr val="tx1"/>
                </a:solidFill>
              </a:rPr>
              <a:t>Technology + User Group </a:t>
            </a:r>
            <a:r>
              <a:rPr lang="en-US" sz="1200" b="1" dirty="0" smtClean="0">
                <a:solidFill>
                  <a:schemeClr val="tx1"/>
                </a:solidFill>
              </a:rPr>
              <a:t>(ex: Windows Server User Group)</a:t>
            </a:r>
            <a:endParaRPr lang="en-US" sz="1800" b="1" dirty="0" smtClean="0">
              <a:solidFill>
                <a:schemeClr val="tx1"/>
              </a:solidFill>
            </a:endParaRPr>
          </a:p>
          <a:p>
            <a:pPr lvl="1"/>
            <a:r>
              <a:rPr lang="en-US" sz="1600" dirty="0" smtClean="0">
                <a:solidFill>
                  <a:schemeClr val="tx1"/>
                </a:solidFill>
              </a:rPr>
              <a:t>Technology + virtual + community </a:t>
            </a:r>
            <a:r>
              <a:rPr lang="en-US" sz="1200" b="1" dirty="0">
                <a:solidFill>
                  <a:schemeClr val="tx1"/>
                </a:solidFill>
              </a:rPr>
              <a:t>(ex: System Center Virtual Community)</a:t>
            </a:r>
          </a:p>
          <a:p>
            <a:pPr lvl="1"/>
            <a:r>
              <a:rPr lang="en-US" sz="1600" dirty="0" smtClean="0">
                <a:solidFill>
                  <a:schemeClr val="tx1"/>
                </a:solidFill>
              </a:rPr>
              <a:t>Geo Area + User Group </a:t>
            </a:r>
            <a:r>
              <a:rPr lang="en-US" sz="1200" b="1" dirty="0">
                <a:solidFill>
                  <a:schemeClr val="tx1"/>
                </a:solidFill>
              </a:rPr>
              <a:t>(ex: Boston User Group)</a:t>
            </a:r>
          </a:p>
          <a:p>
            <a:pPr lvl="1"/>
            <a:r>
              <a:rPr lang="en-US" sz="1600" dirty="0" smtClean="0">
                <a:solidFill>
                  <a:schemeClr val="tx1"/>
                </a:solidFill>
              </a:rPr>
              <a:t>Technology + Forum </a:t>
            </a:r>
            <a:r>
              <a:rPr lang="en-US" sz="1200" b="1" dirty="0">
                <a:solidFill>
                  <a:schemeClr val="tx1"/>
                </a:solidFill>
              </a:rPr>
              <a:t>(ex: SharePoint Forum</a:t>
            </a:r>
            <a:r>
              <a:rPr lang="en-US" sz="1200" b="1" dirty="0" smtClean="0">
                <a:solidFill>
                  <a:schemeClr val="tx1"/>
                </a:solidFill>
              </a:rPr>
              <a:t>)</a:t>
            </a:r>
          </a:p>
          <a:p>
            <a:pPr lvl="1"/>
            <a:r>
              <a:rPr lang="en-US" sz="1600" dirty="0" smtClean="0"/>
              <a:t>Any combination of above  </a:t>
            </a:r>
            <a:endParaRPr lang="en-US" sz="1600" dirty="0"/>
          </a:p>
          <a:p>
            <a:r>
              <a:rPr lang="en-US" dirty="0" smtClean="0"/>
              <a:t>Start slow.. But start today: Reserve X hours each week to build your plan, yourself, your community and your career.   X should start out small so you do not overwhelm yourself.  Eventually, you will likely find yourself spending X*2 or more per day </a:t>
            </a:r>
            <a:r>
              <a:rPr lang="en-US" dirty="0" smtClean="0">
                <a:sym typeface="Wingdings" pitchFamily="2" charset="2"/>
              </a:rPr>
              <a:t></a:t>
            </a:r>
          </a:p>
          <a:p>
            <a:r>
              <a:rPr lang="en-US" dirty="0" smtClean="0"/>
              <a:t>Introduce yourself to someone new </a:t>
            </a:r>
            <a:r>
              <a:rPr lang="en-US" dirty="0"/>
              <a:t>daily if possible</a:t>
            </a:r>
            <a:r>
              <a:rPr lang="en-US" dirty="0" smtClean="0"/>
              <a:t> </a:t>
            </a:r>
            <a:r>
              <a:rPr lang="en-US" sz="1800" dirty="0" smtClean="0"/>
              <a:t>(start with the person next to you)</a:t>
            </a:r>
            <a:endParaRPr lang="en-US" dirty="0" smtClean="0"/>
          </a:p>
          <a:p>
            <a:pPr lvl="1"/>
            <a:r>
              <a:rPr lang="en-US" dirty="0" smtClean="0"/>
              <a:t>Objective: Learn as much as you can about the other person (be interested in them)</a:t>
            </a:r>
          </a:p>
          <a:p>
            <a:pPr lvl="1"/>
            <a:r>
              <a:rPr lang="en-US" dirty="0" smtClean="0"/>
              <a:t>Need help?  Ask BING… </a:t>
            </a:r>
            <a:r>
              <a:rPr lang="en-US" dirty="0"/>
              <a:t>“working a room introduce </a:t>
            </a:r>
            <a:r>
              <a:rPr lang="en-US" dirty="0" smtClean="0"/>
              <a:t>yourself” for tons of tips.  </a:t>
            </a:r>
          </a:p>
          <a:p>
            <a:pPr lvl="1"/>
            <a:r>
              <a:rPr lang="en-US" dirty="0" smtClean="0"/>
              <a:t>Want more guidance… Check out </a:t>
            </a:r>
            <a:r>
              <a:rPr lang="en-US" dirty="0" smtClean="0">
                <a:hlinkClick r:id="rId3"/>
              </a:rPr>
              <a:t>Toastmasters</a:t>
            </a:r>
            <a:endParaRPr lang="en-US" dirty="0" smtClean="0"/>
          </a:p>
          <a:p>
            <a:pPr lvl="1"/>
            <a:r>
              <a:rPr lang="en-US" dirty="0" smtClean="0"/>
              <a:t>Practice on me if you like… introduce yourself  after the show</a:t>
            </a:r>
          </a:p>
          <a:p>
            <a:pPr lvl="2"/>
            <a:r>
              <a:rPr lang="en-US" dirty="0" smtClean="0"/>
              <a:t>Something like… Hi Dan, just want to take a minute to introduce myself.  I am _______ …</a:t>
            </a:r>
          </a:p>
          <a:p>
            <a:pPr lvl="1"/>
            <a:endParaRPr lang="en-US" dirty="0" smtClean="0"/>
          </a:p>
        </p:txBody>
      </p:sp>
      <p:sp>
        <p:nvSpPr>
          <p:cNvPr id="4" name="Rectangle 3"/>
          <p:cNvSpPr/>
          <p:nvPr/>
        </p:nvSpPr>
        <p:spPr>
          <a:xfrm>
            <a:off x="304720" y="6096001"/>
            <a:ext cx="10258928" cy="584775"/>
          </a:xfrm>
          <a:prstGeom prst="rect">
            <a:avLst/>
          </a:prstGeom>
        </p:spPr>
        <p:txBody>
          <a:bodyPr wrap="square">
            <a:spAutoFit/>
          </a:bodyPr>
          <a:lstStyle/>
          <a:p>
            <a:r>
              <a:rPr lang="en-US" sz="1600" b="1" dirty="0"/>
              <a:t>The future belongs to those who live intensely in the present.</a:t>
            </a:r>
          </a:p>
          <a:p>
            <a:r>
              <a:rPr lang="en-US" sz="1600" b="1" dirty="0"/>
              <a:t>- Anonymous</a:t>
            </a:r>
            <a:endParaRPr lang="en-US" sz="1600" b="1" dirty="0">
              <a:effectLst/>
            </a:endParaRPr>
          </a:p>
        </p:txBody>
      </p:sp>
      <p:sp>
        <p:nvSpPr>
          <p:cNvPr id="5" name="Rectangle 4"/>
          <p:cNvSpPr/>
          <p:nvPr/>
        </p:nvSpPr>
        <p:spPr>
          <a:xfrm>
            <a:off x="8532177" y="2057400"/>
            <a:ext cx="3148780" cy="830997"/>
          </a:xfrm>
          <a:prstGeom prst="rect">
            <a:avLst/>
          </a:prstGeom>
        </p:spPr>
        <p:txBody>
          <a:bodyPr wrap="square">
            <a:spAutoFit/>
          </a:bodyPr>
          <a:lstStyle/>
          <a:p>
            <a:pPr fontAlgn="ctr"/>
            <a:r>
              <a:rPr lang="en-US" sz="1600" b="1" dirty="0"/>
              <a:t>Become genuinely  “Interested” in other </a:t>
            </a:r>
            <a:r>
              <a:rPr lang="en-US" sz="1600" b="1" dirty="0" smtClean="0"/>
              <a:t>people</a:t>
            </a:r>
          </a:p>
          <a:p>
            <a:pPr fontAlgn="ctr"/>
            <a:r>
              <a:rPr lang="en-US" sz="1600" b="1" dirty="0" smtClean="0"/>
              <a:t>-- Dale Carnegie</a:t>
            </a:r>
            <a:endParaRPr lang="en-US" sz="1600" b="1" dirty="0"/>
          </a:p>
        </p:txBody>
      </p:sp>
      <p:sp>
        <p:nvSpPr>
          <p:cNvPr id="6" name="Rectangle 5"/>
          <p:cNvSpPr/>
          <p:nvPr/>
        </p:nvSpPr>
        <p:spPr>
          <a:xfrm>
            <a:off x="7414868" y="762000"/>
            <a:ext cx="2995628" cy="369332"/>
          </a:xfrm>
          <a:prstGeom prst="rect">
            <a:avLst/>
          </a:prstGeom>
        </p:spPr>
        <p:txBody>
          <a:bodyPr wrap="none">
            <a:spAutoFit/>
          </a:bodyPr>
          <a:lstStyle/>
          <a:p>
            <a:r>
              <a:rPr lang="en-US" b="1" dirty="0">
                <a:solidFill>
                  <a:srgbClr val="C00000"/>
                </a:solidFill>
              </a:rPr>
              <a:t>Magic Tip (#5) Start Now!</a:t>
            </a:r>
          </a:p>
        </p:txBody>
      </p:sp>
    </p:spTree>
    <p:extLst>
      <p:ext uri="{BB962C8B-B14F-4D97-AF65-F5344CB8AC3E}">
        <p14:creationId xmlns:p14="http://schemas.microsoft.com/office/powerpoint/2010/main" val="21708716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609441" y="2286000"/>
            <a:ext cx="6297560" cy="4114800"/>
          </a:xfrm>
          <a:prstGeom prst="rect">
            <a:avLst/>
          </a:prstGeom>
        </p:spPr>
        <p:txBody>
          <a:bodyPr>
            <a:normAutofit/>
          </a:bodyPr>
          <a:lstStyle/>
          <a:p>
            <a:r>
              <a:rPr lang="en-US" sz="1400" dirty="0" smtClean="0"/>
              <a:t>What </a:t>
            </a:r>
            <a:r>
              <a:rPr lang="en-US" sz="1400" dirty="0"/>
              <a:t>are you studying in school</a:t>
            </a:r>
          </a:p>
          <a:p>
            <a:pPr lvl="1"/>
            <a:r>
              <a:rPr lang="en-US" sz="1200" dirty="0"/>
              <a:t>How much time do you have </a:t>
            </a:r>
            <a:r>
              <a:rPr lang="en-US" sz="1200" dirty="0" smtClean="0"/>
              <a:t>left</a:t>
            </a:r>
            <a:endParaRPr lang="en-US" sz="1200" dirty="0"/>
          </a:p>
          <a:p>
            <a:r>
              <a:rPr lang="en-US" sz="1400" dirty="0" smtClean="0"/>
              <a:t>What do you do for work</a:t>
            </a:r>
          </a:p>
          <a:p>
            <a:pPr lvl="1"/>
            <a:r>
              <a:rPr lang="en-US" sz="1200" dirty="0" smtClean="0"/>
              <a:t>How long have you been doing that?</a:t>
            </a:r>
          </a:p>
          <a:p>
            <a:r>
              <a:rPr lang="en-US" sz="1400" dirty="0" smtClean="0"/>
              <a:t>Where do you work?</a:t>
            </a:r>
          </a:p>
          <a:p>
            <a:r>
              <a:rPr lang="en-US" sz="1400" dirty="0" smtClean="0"/>
              <a:t>How long have you been there?</a:t>
            </a:r>
          </a:p>
          <a:p>
            <a:r>
              <a:rPr lang="en-US" sz="1400" dirty="0" smtClean="0"/>
              <a:t>Are you a football fan?  … How do you feel about what is going on with the _</a:t>
            </a:r>
            <a:r>
              <a:rPr lang="en-US" sz="1400" u="sng" dirty="0" err="1" smtClean="0"/>
              <a:t>Patriots_</a:t>
            </a:r>
            <a:r>
              <a:rPr lang="en-US" sz="1100" u="sng" dirty="0" err="1" smtClean="0"/>
              <a:t>or</a:t>
            </a:r>
            <a:r>
              <a:rPr lang="en-US" sz="1100" u="sng" dirty="0" smtClean="0"/>
              <a:t> whatever</a:t>
            </a:r>
          </a:p>
          <a:p>
            <a:r>
              <a:rPr lang="en-US" sz="1400" dirty="0" smtClean="0"/>
              <a:t>Are you a …. fan?</a:t>
            </a:r>
          </a:p>
          <a:p>
            <a:r>
              <a:rPr lang="en-US" sz="1400" dirty="0" smtClean="0"/>
              <a:t>Have you gotten into social networking?  </a:t>
            </a:r>
          </a:p>
          <a:p>
            <a:r>
              <a:rPr lang="en-US" sz="1400" dirty="0" smtClean="0"/>
              <a:t>Where do you live?  Where is that?</a:t>
            </a:r>
          </a:p>
          <a:p>
            <a:r>
              <a:rPr lang="en-US" sz="1400" dirty="0" smtClean="0"/>
              <a:t>Kids?  </a:t>
            </a:r>
            <a:r>
              <a:rPr lang="en-US" sz="1400" i="1" dirty="0" smtClean="0"/>
              <a:t>People love to talk about their kids!</a:t>
            </a:r>
          </a:p>
          <a:p>
            <a:pPr lvl="1"/>
            <a:r>
              <a:rPr lang="en-US" sz="1200" dirty="0" smtClean="0"/>
              <a:t>What age?  Soccer, football, reading, math, driving (what age drives many more conversation continuation topics)</a:t>
            </a:r>
          </a:p>
        </p:txBody>
      </p:sp>
      <p:sp>
        <p:nvSpPr>
          <p:cNvPr id="3" name="Title 2"/>
          <p:cNvSpPr>
            <a:spLocks noGrp="1"/>
          </p:cNvSpPr>
          <p:nvPr>
            <p:ph type="title"/>
          </p:nvPr>
        </p:nvSpPr>
        <p:spPr>
          <a:xfrm>
            <a:off x="0" y="152400"/>
            <a:ext cx="12188825" cy="387798"/>
          </a:xfrm>
        </p:spPr>
        <p:txBody>
          <a:bodyPr/>
          <a:lstStyle/>
          <a:p>
            <a:r>
              <a:rPr lang="en-US" sz="2800" dirty="0" smtClean="0"/>
              <a:t>I Get Networking And Helping Others Is Important… But, That Is Not Me! </a:t>
            </a:r>
            <a:endParaRPr lang="en-US" sz="3600" dirty="0"/>
          </a:p>
        </p:txBody>
      </p:sp>
      <p:sp>
        <p:nvSpPr>
          <p:cNvPr id="4" name="Rectangle 3"/>
          <p:cNvSpPr/>
          <p:nvPr/>
        </p:nvSpPr>
        <p:spPr>
          <a:xfrm>
            <a:off x="101574" y="1143001"/>
            <a:ext cx="8349593" cy="1015663"/>
          </a:xfrm>
          <a:prstGeom prst="rect">
            <a:avLst/>
          </a:prstGeom>
        </p:spPr>
        <p:txBody>
          <a:bodyPr wrap="none">
            <a:spAutoFit/>
          </a:bodyPr>
          <a:lstStyle/>
          <a:p>
            <a:r>
              <a:rPr lang="en-US" sz="2000" dirty="0" smtClean="0">
                <a:solidFill>
                  <a:srgbClr val="C00000"/>
                </a:solidFill>
              </a:rPr>
              <a:t>That is not you because you have not learned HOW!</a:t>
            </a:r>
          </a:p>
          <a:p>
            <a:r>
              <a:rPr lang="en-US" sz="2000" dirty="0" smtClean="0">
                <a:solidFill>
                  <a:srgbClr val="C00000"/>
                </a:solidFill>
              </a:rPr>
              <a:t>You have not learned it well enough to be comfortable doing it!</a:t>
            </a:r>
          </a:p>
          <a:p>
            <a:r>
              <a:rPr lang="en-US" sz="2000" dirty="0" smtClean="0">
                <a:solidFill>
                  <a:srgbClr val="C00000"/>
                </a:solidFill>
              </a:rPr>
              <a:t>You Need Conversation Starters… Introduce yourself and ask a question!</a:t>
            </a:r>
            <a:endParaRPr lang="en-US" sz="2000" dirty="0">
              <a:solidFill>
                <a:srgbClr val="C00000"/>
              </a:solidFill>
            </a:endParaRPr>
          </a:p>
        </p:txBody>
      </p:sp>
      <p:sp>
        <p:nvSpPr>
          <p:cNvPr id="6" name="Rectangle 5"/>
          <p:cNvSpPr/>
          <p:nvPr/>
        </p:nvSpPr>
        <p:spPr>
          <a:xfrm>
            <a:off x="6195986" y="2743201"/>
            <a:ext cx="5688118" cy="830997"/>
          </a:xfrm>
          <a:prstGeom prst="rect">
            <a:avLst/>
          </a:prstGeom>
        </p:spPr>
        <p:txBody>
          <a:bodyPr wrap="square">
            <a:spAutoFit/>
          </a:bodyPr>
          <a:lstStyle/>
          <a:p>
            <a:r>
              <a:rPr lang="en-US" sz="1600" b="1" dirty="0"/>
              <a:t>Be a good listener. Encourage others to talk about </a:t>
            </a:r>
            <a:r>
              <a:rPr lang="en-US" sz="1600" b="1" dirty="0" smtClean="0"/>
              <a:t>themselves</a:t>
            </a:r>
          </a:p>
          <a:p>
            <a:r>
              <a:rPr lang="en-US" sz="1600" b="1" dirty="0" smtClean="0"/>
              <a:t>-- Dale Carnegie</a:t>
            </a:r>
            <a:endParaRPr lang="en-US" sz="1600" b="1" dirty="0"/>
          </a:p>
        </p:txBody>
      </p:sp>
    </p:spTree>
    <p:extLst>
      <p:ext uri="{BB962C8B-B14F-4D97-AF65-F5344CB8AC3E}">
        <p14:creationId xmlns:p14="http://schemas.microsoft.com/office/powerpoint/2010/main" val="2942431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1000"/>
                                        <p:tgtEl>
                                          <p:spTgt spid="2">
                                            <p:txEl>
                                              <p:pRg st="4" end="4"/>
                                            </p:txEl>
                                          </p:spTgt>
                                        </p:tgtEl>
                                      </p:cBhvr>
                                    </p:animEffect>
                                    <p:anim calcmode="lin" valueType="num">
                                      <p:cBhvr>
                                        <p:cTn id="3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1000"/>
                                        <p:tgtEl>
                                          <p:spTgt spid="2">
                                            <p:txEl>
                                              <p:pRg st="5" end="5"/>
                                            </p:txEl>
                                          </p:spTgt>
                                        </p:tgtEl>
                                      </p:cBhvr>
                                    </p:animEffect>
                                    <p:anim calcmode="lin" valueType="num">
                                      <p:cBhvr>
                                        <p:cTn id="4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Effect transition="in" filter="fade">
                                      <p:cBhvr>
                                        <p:cTn id="50" dur="1000"/>
                                        <p:tgtEl>
                                          <p:spTgt spid="2">
                                            <p:txEl>
                                              <p:pRg st="6" end="6"/>
                                            </p:txEl>
                                          </p:spTgt>
                                        </p:tgtEl>
                                      </p:cBhvr>
                                    </p:animEffect>
                                    <p:anim calcmode="lin" valueType="num">
                                      <p:cBhvr>
                                        <p:cTn id="5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
                                            <p:txEl>
                                              <p:pRg st="7" end="7"/>
                                            </p:txEl>
                                          </p:spTgt>
                                        </p:tgtEl>
                                        <p:attrNameLst>
                                          <p:attrName>style.visibility</p:attrName>
                                        </p:attrNameLst>
                                      </p:cBhvr>
                                      <p:to>
                                        <p:strVal val="visible"/>
                                      </p:to>
                                    </p:set>
                                    <p:animEffect transition="in" filter="fade">
                                      <p:cBhvr>
                                        <p:cTn id="57" dur="1000"/>
                                        <p:tgtEl>
                                          <p:spTgt spid="2">
                                            <p:txEl>
                                              <p:pRg st="7" end="7"/>
                                            </p:txEl>
                                          </p:spTgt>
                                        </p:tgtEl>
                                      </p:cBhvr>
                                    </p:animEffect>
                                    <p:anim calcmode="lin" valueType="num">
                                      <p:cBhvr>
                                        <p:cTn id="5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
                                            <p:txEl>
                                              <p:pRg st="8" end="8"/>
                                            </p:txEl>
                                          </p:spTgt>
                                        </p:tgtEl>
                                        <p:attrNameLst>
                                          <p:attrName>style.visibility</p:attrName>
                                        </p:attrNameLst>
                                      </p:cBhvr>
                                      <p:to>
                                        <p:strVal val="visible"/>
                                      </p:to>
                                    </p:set>
                                    <p:animEffect transition="in" filter="fade">
                                      <p:cBhvr>
                                        <p:cTn id="64" dur="1000"/>
                                        <p:tgtEl>
                                          <p:spTgt spid="2">
                                            <p:txEl>
                                              <p:pRg st="8" end="8"/>
                                            </p:txEl>
                                          </p:spTgt>
                                        </p:tgtEl>
                                      </p:cBhvr>
                                    </p:animEffect>
                                    <p:anim calcmode="lin" valueType="num">
                                      <p:cBhvr>
                                        <p:cTn id="6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6"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
                                            <p:txEl>
                                              <p:pRg st="9" end="9"/>
                                            </p:txEl>
                                          </p:spTgt>
                                        </p:tgtEl>
                                        <p:attrNameLst>
                                          <p:attrName>style.visibility</p:attrName>
                                        </p:attrNameLst>
                                      </p:cBhvr>
                                      <p:to>
                                        <p:strVal val="visible"/>
                                      </p:to>
                                    </p:set>
                                    <p:animEffect transition="in" filter="fade">
                                      <p:cBhvr>
                                        <p:cTn id="71" dur="1000"/>
                                        <p:tgtEl>
                                          <p:spTgt spid="2">
                                            <p:txEl>
                                              <p:pRg st="9" end="9"/>
                                            </p:txEl>
                                          </p:spTgt>
                                        </p:tgtEl>
                                      </p:cBhvr>
                                    </p:animEffect>
                                    <p:anim calcmode="lin" valueType="num">
                                      <p:cBhvr>
                                        <p:cTn id="7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3"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
                                            <p:txEl>
                                              <p:pRg st="10" end="10"/>
                                            </p:txEl>
                                          </p:spTgt>
                                        </p:tgtEl>
                                        <p:attrNameLst>
                                          <p:attrName>style.visibility</p:attrName>
                                        </p:attrNameLst>
                                      </p:cBhvr>
                                      <p:to>
                                        <p:strVal val="visible"/>
                                      </p:to>
                                    </p:set>
                                    <p:animEffect transition="in" filter="fade">
                                      <p:cBhvr>
                                        <p:cTn id="78" dur="1000"/>
                                        <p:tgtEl>
                                          <p:spTgt spid="2">
                                            <p:txEl>
                                              <p:pRg st="10" end="10"/>
                                            </p:txEl>
                                          </p:spTgt>
                                        </p:tgtEl>
                                      </p:cBhvr>
                                    </p:animEffect>
                                    <p:anim calcmode="lin" valueType="num">
                                      <p:cBhvr>
                                        <p:cTn id="7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0"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
                                            <p:txEl>
                                              <p:pRg st="11" end="11"/>
                                            </p:txEl>
                                          </p:spTgt>
                                        </p:tgtEl>
                                        <p:attrNameLst>
                                          <p:attrName>style.visibility</p:attrName>
                                        </p:attrNameLst>
                                      </p:cBhvr>
                                      <p:to>
                                        <p:strVal val="visible"/>
                                      </p:to>
                                    </p:set>
                                    <p:animEffect transition="in" filter="fade">
                                      <p:cBhvr>
                                        <p:cTn id="83" dur="1000"/>
                                        <p:tgtEl>
                                          <p:spTgt spid="2">
                                            <p:txEl>
                                              <p:pRg st="11" end="11"/>
                                            </p:txEl>
                                          </p:spTgt>
                                        </p:tgtEl>
                                      </p:cBhvr>
                                    </p:animEffect>
                                    <p:anim calcmode="lin" valueType="num">
                                      <p:cBhvr>
                                        <p:cTn id="84"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85"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117309" y="1295400"/>
            <a:ext cx="8532178" cy="4343400"/>
          </a:xfrm>
          <a:prstGeom prst="rect">
            <a:avLst/>
          </a:prstGeom>
        </p:spPr>
        <p:txBody>
          <a:bodyPr>
            <a:normAutofit fontScale="92500" lnSpcReduction="20000"/>
          </a:bodyPr>
          <a:lstStyle/>
          <a:p>
            <a:r>
              <a:rPr lang="en-US" dirty="0" smtClean="0"/>
              <a:t>Politics  (even if they bring it up)</a:t>
            </a:r>
          </a:p>
          <a:p>
            <a:r>
              <a:rPr lang="en-US" dirty="0" smtClean="0"/>
              <a:t>Religion  (even if they bring it up)</a:t>
            </a:r>
          </a:p>
          <a:p>
            <a:r>
              <a:rPr lang="en-US" dirty="0"/>
              <a:t>Any topic that is controversial (even it they bring it up)</a:t>
            </a:r>
          </a:p>
          <a:p>
            <a:r>
              <a:rPr lang="en-US" dirty="0" smtClean="0"/>
              <a:t>Sex / Love Life / Other Personal Matters</a:t>
            </a:r>
          </a:p>
          <a:p>
            <a:r>
              <a:rPr lang="en-US" dirty="0" smtClean="0"/>
              <a:t>Criticism / </a:t>
            </a:r>
            <a:r>
              <a:rPr lang="en-US" dirty="0" err="1" smtClean="0"/>
              <a:t>Judgement</a:t>
            </a:r>
            <a:r>
              <a:rPr lang="en-US" dirty="0" smtClean="0"/>
              <a:t> </a:t>
            </a:r>
          </a:p>
          <a:p>
            <a:endParaRPr lang="en-US" dirty="0"/>
          </a:p>
          <a:p>
            <a:r>
              <a:rPr lang="en-US" dirty="0" smtClean="0"/>
              <a:t>Their Vacation until you have a relationship</a:t>
            </a:r>
            <a:r>
              <a:rPr lang="en-US" dirty="0"/>
              <a:t> (unless they bring it up) </a:t>
            </a:r>
            <a:endParaRPr lang="en-US" dirty="0" smtClean="0"/>
          </a:p>
          <a:p>
            <a:r>
              <a:rPr lang="en-US" dirty="0" smtClean="0"/>
              <a:t>Their health or family health … until you have a relationship (unless they bring it up)</a:t>
            </a:r>
          </a:p>
          <a:p>
            <a:endParaRPr lang="en-US" dirty="0" smtClean="0"/>
          </a:p>
          <a:p>
            <a:endParaRPr lang="en-US" dirty="0"/>
          </a:p>
        </p:txBody>
      </p:sp>
      <p:sp>
        <p:nvSpPr>
          <p:cNvPr id="3" name="Title 2"/>
          <p:cNvSpPr>
            <a:spLocks noGrp="1"/>
          </p:cNvSpPr>
          <p:nvPr>
            <p:ph type="title"/>
          </p:nvPr>
        </p:nvSpPr>
        <p:spPr>
          <a:xfrm>
            <a:off x="609441" y="152400"/>
            <a:ext cx="11071516" cy="609398"/>
          </a:xfrm>
        </p:spPr>
        <p:txBody>
          <a:bodyPr/>
          <a:lstStyle/>
          <a:p>
            <a:r>
              <a:rPr lang="en-US" dirty="0" smtClean="0"/>
              <a:t>Networking: What To Avoid</a:t>
            </a:r>
            <a:endParaRPr lang="en-US" dirty="0"/>
          </a:p>
        </p:txBody>
      </p:sp>
      <p:sp>
        <p:nvSpPr>
          <p:cNvPr id="6" name="Rectangle 5"/>
          <p:cNvSpPr/>
          <p:nvPr/>
        </p:nvSpPr>
        <p:spPr>
          <a:xfrm>
            <a:off x="203147" y="6096001"/>
            <a:ext cx="10360501" cy="584775"/>
          </a:xfrm>
          <a:prstGeom prst="rect">
            <a:avLst/>
          </a:prstGeom>
        </p:spPr>
        <p:txBody>
          <a:bodyPr wrap="square">
            <a:spAutoFit/>
          </a:bodyPr>
          <a:lstStyle/>
          <a:p>
            <a:pPr lvl="1"/>
            <a:r>
              <a:rPr lang="en-US" sz="1600" b="1" dirty="0"/>
              <a:t>Be a good listener. Encourage others to talk about </a:t>
            </a:r>
            <a:r>
              <a:rPr lang="en-US" sz="1600" b="1" dirty="0" smtClean="0"/>
              <a:t>themselves</a:t>
            </a:r>
          </a:p>
          <a:p>
            <a:pPr lvl="1"/>
            <a:r>
              <a:rPr lang="en-US" sz="1600" b="1" dirty="0" smtClean="0"/>
              <a:t>-- Dale Carnegie</a:t>
            </a:r>
            <a:endParaRPr lang="en-US" sz="1600" b="1" dirty="0"/>
          </a:p>
        </p:txBody>
      </p:sp>
    </p:spTree>
    <p:extLst>
      <p:ext uri="{BB962C8B-B14F-4D97-AF65-F5344CB8AC3E}">
        <p14:creationId xmlns:p14="http://schemas.microsoft.com/office/powerpoint/2010/main" val="132072228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406294" y="1752600"/>
            <a:ext cx="5383398" cy="3048000"/>
          </a:xfrm>
          <a:prstGeom prst="rect">
            <a:avLst/>
          </a:prstGeom>
        </p:spPr>
        <p:txBody>
          <a:bodyPr>
            <a:normAutofit/>
          </a:bodyPr>
          <a:lstStyle/>
          <a:p>
            <a:pPr>
              <a:buFont typeface="Wingdings" pitchFamily="2" charset="2"/>
              <a:buChar char="q"/>
            </a:pPr>
            <a:r>
              <a:rPr lang="en-US" sz="2000" b="1" dirty="0" smtClean="0"/>
              <a:t>Start a conversation… Ask a question…</a:t>
            </a:r>
          </a:p>
          <a:p>
            <a:pPr>
              <a:buFont typeface="Wingdings" pitchFamily="2" charset="2"/>
              <a:buChar char="q"/>
            </a:pPr>
            <a:r>
              <a:rPr lang="en-US" sz="2000" b="1" dirty="0" smtClean="0"/>
              <a:t>It </a:t>
            </a:r>
            <a:r>
              <a:rPr lang="en-US" sz="2000" b="1" dirty="0"/>
              <a:t>really does not matter… what you talk about… You just need to find common interests.  Remember, they are likely uncomfortable too.</a:t>
            </a:r>
          </a:p>
          <a:p>
            <a:pPr>
              <a:buFont typeface="Wingdings" pitchFamily="2" charset="2"/>
              <a:buChar char="q"/>
            </a:pPr>
            <a:r>
              <a:rPr lang="en-US" sz="2000" b="1" dirty="0"/>
              <a:t>Make sure you “Offer” information about you during the conversation</a:t>
            </a:r>
          </a:p>
          <a:p>
            <a:endParaRPr lang="en-US" sz="2000" dirty="0"/>
          </a:p>
        </p:txBody>
      </p:sp>
      <p:sp>
        <p:nvSpPr>
          <p:cNvPr id="3" name="Title 2"/>
          <p:cNvSpPr>
            <a:spLocks noGrp="1"/>
          </p:cNvSpPr>
          <p:nvPr>
            <p:ph type="title"/>
          </p:nvPr>
        </p:nvSpPr>
        <p:spPr/>
        <p:txBody>
          <a:bodyPr/>
          <a:lstStyle/>
          <a:p>
            <a:r>
              <a:rPr lang="en-US" dirty="0" smtClean="0"/>
              <a:t>Networking: What to do…</a:t>
            </a:r>
            <a:endParaRPr lang="en-US" dirty="0"/>
          </a:p>
        </p:txBody>
      </p:sp>
      <p:sp>
        <p:nvSpPr>
          <p:cNvPr id="4" name="Content Placeholder 1"/>
          <p:cNvSpPr txBox="1">
            <a:spLocks/>
          </p:cNvSpPr>
          <p:nvPr/>
        </p:nvSpPr>
        <p:spPr>
          <a:xfrm>
            <a:off x="5891265" y="1733729"/>
            <a:ext cx="5789692" cy="449580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Tx/>
              <a:buSzPct val="100000"/>
              <a:buFont typeface="Arial" pitchFamily="34" charset="0"/>
              <a:buChar char="•"/>
              <a:defRPr sz="2200" kern="1200">
                <a:solidFill>
                  <a:schemeClr val="tx1"/>
                </a:solidFill>
                <a:latin typeface="Segoe UI" pitchFamily="34" charset="0"/>
                <a:ea typeface="Segoe UI" pitchFamily="34" charset="0"/>
                <a:cs typeface="Segoe UI" pitchFamily="34" charset="0"/>
              </a:defRPr>
            </a:lvl1pPr>
            <a:lvl2pPr marL="548640" indent="-182880" algn="l" defTabSz="914400" rtl="0" eaLnBrk="1" latinLnBrk="0" hangingPunct="1">
              <a:spcBef>
                <a:spcPct val="20000"/>
              </a:spcBef>
              <a:spcAft>
                <a:spcPts val="300"/>
              </a:spcAft>
              <a:buClrTx/>
              <a:buSzPct val="100000"/>
              <a:buFont typeface="Arial" pitchFamily="34" charset="0"/>
              <a:buChar char="•"/>
              <a:defRPr sz="2000" kern="1200">
                <a:solidFill>
                  <a:schemeClr val="tx1"/>
                </a:solidFill>
                <a:latin typeface="Segoe UI" pitchFamily="34" charset="0"/>
                <a:ea typeface="Segoe UI" pitchFamily="34" charset="0"/>
                <a:cs typeface="Segoe UI" pitchFamily="34" charset="0"/>
              </a:defRPr>
            </a:lvl2pPr>
            <a:lvl3pPr marL="822960" indent="-182880" algn="l" defTabSz="914400" rtl="0" eaLnBrk="1" latinLnBrk="0" hangingPunct="1">
              <a:spcBef>
                <a:spcPct val="20000"/>
              </a:spcBef>
              <a:spcAft>
                <a:spcPts val="300"/>
              </a:spcAft>
              <a:buClrTx/>
              <a:buSzPct val="100000"/>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097280" indent="-182880" algn="l" defTabSz="914400" rtl="0" eaLnBrk="1" latinLnBrk="0" hangingPunct="1">
              <a:spcBef>
                <a:spcPct val="20000"/>
              </a:spcBef>
              <a:spcAft>
                <a:spcPts val="300"/>
              </a:spcAft>
              <a:buClrTx/>
              <a:buSzPct val="100000"/>
              <a:buFont typeface="Arial" pitchFamily="34" charset="0"/>
              <a:buChar char="•"/>
              <a:defRPr sz="1600" kern="1200">
                <a:solidFill>
                  <a:schemeClr val="tx1"/>
                </a:solidFill>
                <a:latin typeface="Segoe UI" pitchFamily="34" charset="0"/>
                <a:ea typeface="Segoe UI" pitchFamily="34" charset="0"/>
                <a:cs typeface="Segoe UI" pitchFamily="34" charset="0"/>
              </a:defRPr>
            </a:lvl4pPr>
            <a:lvl5pPr marL="1389888" indent="-182880" algn="l" defTabSz="914400" rtl="0" eaLnBrk="1" latinLnBrk="0" hangingPunct="1">
              <a:spcBef>
                <a:spcPct val="20000"/>
              </a:spcBef>
              <a:spcAft>
                <a:spcPts val="300"/>
              </a:spcAft>
              <a:buClrTx/>
              <a:buSzPct val="100000"/>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sz="1400" dirty="0" smtClean="0"/>
              <a:t>Ex. Conversation where you introduce yourself to someone at this conference… Hi, My name is Dan Stolts</a:t>
            </a:r>
          </a:p>
          <a:p>
            <a:r>
              <a:rPr lang="en-US" sz="1400" dirty="0" smtClean="0"/>
              <a:t>Hi Dan, I’m Jim</a:t>
            </a:r>
          </a:p>
          <a:p>
            <a:r>
              <a:rPr lang="en-US" sz="1400" dirty="0" smtClean="0"/>
              <a:t>Hi Jim, nice to meet you. What do you think of the conference so far?  </a:t>
            </a:r>
            <a:r>
              <a:rPr lang="en-US" sz="1400" i="1" dirty="0" smtClean="0"/>
              <a:t>…. Or just lead with your opinion of the conference followed by the question</a:t>
            </a:r>
          </a:p>
          <a:p>
            <a:r>
              <a:rPr lang="en-US" sz="1400" dirty="0" smtClean="0"/>
              <a:t>Oh, I guess it is ok</a:t>
            </a:r>
          </a:p>
          <a:p>
            <a:r>
              <a:rPr lang="en-US" sz="1400" dirty="0" smtClean="0"/>
              <a:t>Yeah, I can relate.  I have been to 4 sessions and one was great, one was good and the other two were just ok.  But even if the rest of the conference is not good, I feel I got enough out of the xyz session to make the whole day worth my investment.  Have you gotten the value of your time back out of it yet?</a:t>
            </a:r>
          </a:p>
          <a:p>
            <a:r>
              <a:rPr lang="en-US" sz="1400" dirty="0" smtClean="0"/>
              <a:t>No not really, but I am still hopeful.</a:t>
            </a:r>
          </a:p>
          <a:p>
            <a:r>
              <a:rPr lang="en-US" sz="1400" dirty="0" smtClean="0"/>
              <a:t>What do you do for work? Are you here to get something specific to help you with your job? </a:t>
            </a:r>
            <a:r>
              <a:rPr lang="en-US" sz="1400" i="1" dirty="0" smtClean="0"/>
              <a:t>… asking multiple questions at once is ok </a:t>
            </a:r>
            <a:r>
              <a:rPr lang="en-US" sz="1400" dirty="0" smtClean="0"/>
              <a:t>… </a:t>
            </a:r>
            <a:r>
              <a:rPr lang="en-US" sz="1400" i="1" dirty="0" smtClean="0"/>
              <a:t>or you could just change the subject</a:t>
            </a:r>
            <a:r>
              <a:rPr lang="en-US" sz="1400" dirty="0" smtClean="0"/>
              <a:t>.  Are you a Celtics Fan?  They have been doing great…</a:t>
            </a:r>
          </a:p>
          <a:p>
            <a:pPr lvl="1"/>
            <a:endParaRPr lang="en-US" sz="1200" dirty="0"/>
          </a:p>
        </p:txBody>
      </p:sp>
      <p:sp>
        <p:nvSpPr>
          <p:cNvPr id="5" name="TextBox 4"/>
          <p:cNvSpPr txBox="1"/>
          <p:nvPr/>
        </p:nvSpPr>
        <p:spPr>
          <a:xfrm>
            <a:off x="711015" y="1016605"/>
            <a:ext cx="10665222" cy="369332"/>
          </a:xfrm>
          <a:prstGeom prst="rect">
            <a:avLst/>
          </a:prstGeom>
          <a:noFill/>
        </p:spPr>
        <p:txBody>
          <a:bodyPr wrap="square" rtlCol="0">
            <a:spAutoFit/>
          </a:bodyPr>
          <a:lstStyle/>
          <a:p>
            <a:r>
              <a:rPr lang="en-US" dirty="0" smtClean="0"/>
              <a:t>Ask a Question, but Avoid </a:t>
            </a:r>
            <a:r>
              <a:rPr lang="en-US" dirty="0"/>
              <a:t>Sounding Like You Are Giving Them The 3</a:t>
            </a:r>
            <a:r>
              <a:rPr lang="en-US" baseline="30000" dirty="0"/>
              <a:t>rd</a:t>
            </a:r>
            <a:r>
              <a:rPr lang="en-US" dirty="0"/>
              <a:t> </a:t>
            </a:r>
            <a:r>
              <a:rPr lang="en-US" dirty="0" smtClean="0"/>
              <a:t>Degree</a:t>
            </a:r>
            <a:endParaRPr lang="en-US" dirty="0"/>
          </a:p>
        </p:txBody>
      </p:sp>
      <p:sp>
        <p:nvSpPr>
          <p:cNvPr id="7" name="TextBox 6"/>
          <p:cNvSpPr txBox="1"/>
          <p:nvPr/>
        </p:nvSpPr>
        <p:spPr>
          <a:xfrm>
            <a:off x="210615" y="4948519"/>
            <a:ext cx="5680650" cy="830997"/>
          </a:xfrm>
          <a:prstGeom prst="rect">
            <a:avLst/>
          </a:prstGeom>
          <a:noFill/>
        </p:spPr>
        <p:txBody>
          <a:bodyPr wrap="square" rtlCol="0">
            <a:spAutoFit/>
          </a:bodyPr>
          <a:lstStyle/>
          <a:p>
            <a:r>
              <a:rPr lang="en-US" sz="1600" b="1" dirty="0" smtClean="0"/>
              <a:t>Being a people person is not being a good talker… it is being a good listener.</a:t>
            </a:r>
          </a:p>
          <a:p>
            <a:r>
              <a:rPr lang="en-US" sz="1600" b="1" dirty="0" smtClean="0"/>
              <a:t>-- Dan Stolts “ITProGuru”</a:t>
            </a:r>
          </a:p>
        </p:txBody>
      </p:sp>
    </p:spTree>
    <p:extLst>
      <p:ext uri="{BB962C8B-B14F-4D97-AF65-F5344CB8AC3E}">
        <p14:creationId xmlns:p14="http://schemas.microsoft.com/office/powerpoint/2010/main" val="4093110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98746" y="1284113"/>
            <a:ext cx="5679992" cy="346249"/>
          </a:xfrm>
        </p:spPr>
        <p:txBody>
          <a:bodyPr/>
          <a:lstStyle/>
          <a:p>
            <a:r>
              <a:rPr lang="en-US" dirty="0" smtClean="0"/>
              <a:t>Technology Professionals</a:t>
            </a:r>
            <a:endParaRPr lang="en-US" dirty="0"/>
          </a:p>
        </p:txBody>
      </p:sp>
      <p:sp>
        <p:nvSpPr>
          <p:cNvPr id="9" name="Content Placeholder 8"/>
          <p:cNvSpPr>
            <a:spLocks noGrp="1"/>
          </p:cNvSpPr>
          <p:nvPr>
            <p:ph sz="half" idx="2"/>
          </p:nvPr>
        </p:nvSpPr>
        <p:spPr>
          <a:xfrm>
            <a:off x="390521" y="1676400"/>
            <a:ext cx="5596344" cy="3933673"/>
          </a:xfrm>
        </p:spPr>
        <p:txBody>
          <a:bodyPr>
            <a:normAutofit lnSpcReduction="10000"/>
          </a:bodyPr>
          <a:lstStyle/>
          <a:p>
            <a:r>
              <a:rPr lang="en-US" dirty="0" smtClean="0"/>
              <a:t>What technologies do you work with</a:t>
            </a:r>
          </a:p>
          <a:p>
            <a:r>
              <a:rPr lang="en-US" dirty="0" smtClean="0"/>
              <a:t>Where do you work</a:t>
            </a:r>
          </a:p>
          <a:p>
            <a:pPr lvl="1"/>
            <a:r>
              <a:rPr lang="en-US" dirty="0" smtClean="0"/>
              <a:t>How long…</a:t>
            </a:r>
          </a:p>
          <a:p>
            <a:r>
              <a:rPr lang="en-US" dirty="0" smtClean="0"/>
              <a:t>Unemployed…</a:t>
            </a:r>
          </a:p>
          <a:p>
            <a:pPr lvl="1"/>
            <a:r>
              <a:rPr lang="en-US" dirty="0" smtClean="0"/>
              <a:t>What are you looking for?</a:t>
            </a:r>
          </a:p>
          <a:p>
            <a:pPr lvl="1"/>
            <a:r>
              <a:rPr lang="en-US" dirty="0" smtClean="0"/>
              <a:t>What are your strengths?</a:t>
            </a:r>
          </a:p>
          <a:p>
            <a:pPr lvl="1"/>
            <a:r>
              <a:rPr lang="en-US" dirty="0" smtClean="0"/>
              <a:t>What companies are you targeting?</a:t>
            </a:r>
          </a:p>
          <a:p>
            <a:r>
              <a:rPr lang="en-US" dirty="0" smtClean="0"/>
              <a:t>Where do you live</a:t>
            </a:r>
          </a:p>
          <a:p>
            <a:r>
              <a:rPr lang="en-US" dirty="0" smtClean="0"/>
              <a:t>Do you have any hobbies?</a:t>
            </a:r>
          </a:p>
          <a:p>
            <a:r>
              <a:rPr lang="en-US" dirty="0" smtClean="0"/>
              <a:t>Hobbies…</a:t>
            </a:r>
          </a:p>
          <a:p>
            <a:r>
              <a:rPr lang="en-US" dirty="0" smtClean="0"/>
              <a:t>Vacation – careful here!!</a:t>
            </a:r>
          </a:p>
          <a:p>
            <a:endParaRPr lang="en-US" dirty="0"/>
          </a:p>
        </p:txBody>
      </p:sp>
      <p:sp>
        <p:nvSpPr>
          <p:cNvPr id="10" name="Text Placeholder 9"/>
          <p:cNvSpPr>
            <a:spLocks noGrp="1"/>
          </p:cNvSpPr>
          <p:nvPr>
            <p:ph type="body" sz="quarter" idx="3"/>
          </p:nvPr>
        </p:nvSpPr>
        <p:spPr>
          <a:xfrm>
            <a:off x="6188814" y="1284113"/>
            <a:ext cx="5587742" cy="346249"/>
          </a:xfrm>
        </p:spPr>
        <p:txBody>
          <a:bodyPr/>
          <a:lstStyle/>
          <a:p>
            <a:r>
              <a:rPr lang="en-US" dirty="0" smtClean="0"/>
              <a:t>User Group Leader</a:t>
            </a:r>
            <a:endParaRPr lang="en-US" dirty="0"/>
          </a:p>
        </p:txBody>
      </p:sp>
      <p:sp>
        <p:nvSpPr>
          <p:cNvPr id="11" name="Content Placeholder 10"/>
          <p:cNvSpPr>
            <a:spLocks noGrp="1"/>
          </p:cNvSpPr>
          <p:nvPr>
            <p:ph sz="quarter" idx="4"/>
          </p:nvPr>
        </p:nvSpPr>
        <p:spPr>
          <a:xfrm>
            <a:off x="6084206" y="1676400"/>
            <a:ext cx="5698325" cy="4114800"/>
          </a:xfrm>
        </p:spPr>
        <p:txBody>
          <a:bodyPr>
            <a:noAutofit/>
          </a:bodyPr>
          <a:lstStyle/>
          <a:p>
            <a:r>
              <a:rPr lang="en-US" sz="1400" dirty="0" smtClean="0"/>
              <a:t>Same as Technology Professional</a:t>
            </a:r>
          </a:p>
          <a:p>
            <a:r>
              <a:rPr lang="en-US" sz="1400" dirty="0" smtClean="0"/>
              <a:t>How long have you been a leader (or on the board) for this group?</a:t>
            </a:r>
          </a:p>
          <a:p>
            <a:r>
              <a:rPr lang="en-US" sz="1400" dirty="0" smtClean="0"/>
              <a:t>How many people are on the board</a:t>
            </a:r>
          </a:p>
          <a:p>
            <a:r>
              <a:rPr lang="en-US" sz="1400" dirty="0" smtClean="0"/>
              <a:t>How much time does it take to run a group … what do you get out of running the group… why do you do it</a:t>
            </a:r>
          </a:p>
          <a:p>
            <a:r>
              <a:rPr lang="en-US" sz="1400" dirty="0" smtClean="0"/>
              <a:t>What are some of the challenges the group faces now</a:t>
            </a:r>
          </a:p>
          <a:p>
            <a:r>
              <a:rPr lang="en-US" sz="1400" dirty="0" smtClean="0"/>
              <a:t>Is the group growing?  Have you embraced social networking to grow the group?</a:t>
            </a:r>
          </a:p>
          <a:p>
            <a:r>
              <a:rPr lang="en-US" sz="1400" dirty="0" smtClean="0"/>
              <a:t>How much time does it take to run the group?</a:t>
            </a:r>
          </a:p>
          <a:p>
            <a:r>
              <a:rPr lang="en-US" sz="1400" dirty="0" smtClean="0"/>
              <a:t>Are you involved with other groups</a:t>
            </a:r>
          </a:p>
          <a:p>
            <a:r>
              <a:rPr lang="en-US" sz="1400" i="1" dirty="0" smtClean="0"/>
              <a:t>… if you are interested in helping the group… </a:t>
            </a:r>
            <a:r>
              <a:rPr lang="en-US" sz="1400" dirty="0" smtClean="0"/>
              <a:t>do you need any help?  If so, what would I need to do to get started?  </a:t>
            </a:r>
          </a:p>
        </p:txBody>
      </p:sp>
      <p:sp>
        <p:nvSpPr>
          <p:cNvPr id="7" name="Title 6"/>
          <p:cNvSpPr>
            <a:spLocks noGrp="1"/>
          </p:cNvSpPr>
          <p:nvPr>
            <p:ph type="title"/>
          </p:nvPr>
        </p:nvSpPr>
        <p:spPr>
          <a:xfrm>
            <a:off x="0" y="0"/>
            <a:ext cx="12188825" cy="830997"/>
          </a:xfrm>
        </p:spPr>
        <p:txBody>
          <a:bodyPr/>
          <a:lstStyle/>
          <a:p>
            <a:pPr algn="ctr"/>
            <a:r>
              <a:rPr lang="en-US" sz="3600" dirty="0" smtClean="0"/>
              <a:t>Conversation Starters</a:t>
            </a:r>
            <a:br>
              <a:rPr lang="en-US" sz="3600" dirty="0" smtClean="0"/>
            </a:br>
            <a:endParaRPr lang="en-US" sz="2400" dirty="0"/>
          </a:p>
        </p:txBody>
      </p:sp>
      <p:sp>
        <p:nvSpPr>
          <p:cNvPr id="13" name="Rectangle 12"/>
          <p:cNvSpPr/>
          <p:nvPr/>
        </p:nvSpPr>
        <p:spPr>
          <a:xfrm>
            <a:off x="298746" y="685800"/>
            <a:ext cx="9553887" cy="369332"/>
          </a:xfrm>
          <a:prstGeom prst="rect">
            <a:avLst/>
          </a:prstGeom>
        </p:spPr>
        <p:txBody>
          <a:bodyPr wrap="square">
            <a:spAutoFit/>
          </a:bodyPr>
          <a:lstStyle/>
          <a:p>
            <a:r>
              <a:rPr lang="en-US" dirty="0"/>
              <a:t>These are conversation “Starters” </a:t>
            </a:r>
            <a:r>
              <a:rPr lang="en-US" sz="1200" dirty="0"/>
              <a:t>this is </a:t>
            </a:r>
            <a:r>
              <a:rPr lang="en-US" sz="1600" b="1" dirty="0"/>
              <a:t>not the</a:t>
            </a:r>
            <a:r>
              <a:rPr lang="en-US" sz="1200" dirty="0"/>
              <a:t> conversation</a:t>
            </a:r>
            <a:endParaRPr lang="en-US" dirty="0"/>
          </a:p>
        </p:txBody>
      </p:sp>
      <p:sp>
        <p:nvSpPr>
          <p:cNvPr id="14" name="Rectangle 13"/>
          <p:cNvSpPr/>
          <p:nvPr/>
        </p:nvSpPr>
        <p:spPr>
          <a:xfrm>
            <a:off x="298746" y="5562600"/>
            <a:ext cx="5592519" cy="861774"/>
          </a:xfrm>
          <a:prstGeom prst="rect">
            <a:avLst/>
          </a:prstGeom>
        </p:spPr>
        <p:txBody>
          <a:bodyPr wrap="square">
            <a:spAutoFit/>
          </a:bodyPr>
          <a:lstStyle/>
          <a:p>
            <a:r>
              <a:rPr lang="en-US" sz="1600" b="1" dirty="0"/>
              <a:t>Do not overcommit… Instead, under commit and over </a:t>
            </a:r>
            <a:r>
              <a:rPr lang="en-US" sz="1600" b="1" dirty="0" smtClean="0"/>
              <a:t>deliver</a:t>
            </a:r>
          </a:p>
          <a:p>
            <a:r>
              <a:rPr lang="en-US" sz="1600" b="1" dirty="0" smtClean="0"/>
              <a:t>-- Dan Stolts “ITProGuru”</a:t>
            </a:r>
            <a:endParaRPr lang="en-US" sz="1600" b="1" dirty="0"/>
          </a:p>
        </p:txBody>
      </p:sp>
    </p:spTree>
    <p:extLst>
      <p:ext uri="{BB962C8B-B14F-4D97-AF65-F5344CB8AC3E}">
        <p14:creationId xmlns:p14="http://schemas.microsoft.com/office/powerpoint/2010/main" val="380614620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Jobs Are Everywhere!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11160435"/>
              </p:ext>
            </p:extLst>
          </p:nvPr>
        </p:nvGraphicFramePr>
        <p:xfrm>
          <a:off x="264693" y="938483"/>
          <a:ext cx="11646570" cy="5606712"/>
        </p:xfrm>
        <a:graphic>
          <a:graphicData uri="http://schemas.openxmlformats.org/drawingml/2006/table">
            <a:tbl>
              <a:tblPr>
                <a:tableStyleId>{5C22544A-7EE6-4342-B048-85BDC9FD1C3A}</a:tableStyleId>
              </a:tblPr>
              <a:tblGrid>
                <a:gridCol w="2894479"/>
                <a:gridCol w="2894479"/>
                <a:gridCol w="3067929"/>
                <a:gridCol w="2789683"/>
              </a:tblGrid>
              <a:tr h="207656">
                <a:tc>
                  <a:txBody>
                    <a:bodyPr/>
                    <a:lstStyle/>
                    <a:p>
                      <a:pPr algn="l" fontAlgn="ctr"/>
                      <a:r>
                        <a:rPr lang="en-US" sz="1200" u="sng" strike="noStrike">
                          <a:effectLst/>
                          <a:hlinkClick r:id="rId2"/>
                        </a:rPr>
                        <a:t>Accounting - Finance</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3"/>
                        </a:rPr>
                        <a:t>Employment - Recruiting - Staffing</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4"/>
                        </a:rPr>
                        <a:t>Insurance</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5"/>
                        </a:rPr>
                        <a:t>Pharmaceutical</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6"/>
                        </a:rPr>
                        <a:t>Advertising</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7"/>
                        </a:rPr>
                        <a:t>Energy - Utilities - Gas - Electric</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8"/>
                        </a:rPr>
                        <a:t>Internet - ECommerce</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9"/>
                        </a:rPr>
                        <a:t>Polymer / Plastic / Rubber</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10"/>
                        </a:rPr>
                        <a:t>Agriculture</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11"/>
                        </a:rPr>
                        <a:t>Engineering - Machinery</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12"/>
                        </a:rPr>
                        <a:t>Jewelry</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13"/>
                        </a:rPr>
                        <a:t>Printing - Publishing</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14"/>
                        </a:rPr>
                        <a:t>Airline - Aviation</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15"/>
                        </a:rPr>
                        <a:t>Engineering - Precision</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16"/>
                        </a:rPr>
                        <a:t>Landscaping</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17"/>
                        </a:rPr>
                        <a:t>Public Relations</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18"/>
                        </a:rPr>
                        <a:t>Appliance &amp; Electronics</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19"/>
                        </a:rPr>
                        <a:t>Engineering - Services</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20"/>
                        </a:rPr>
                        <a:t>Law Enforcement</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21"/>
                        </a:rPr>
                        <a:t>Quick Service or Fast Food Restaurant</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22"/>
                        </a:rPr>
                        <a:t>Architecture - Building</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23"/>
                        </a:rPr>
                        <a:t>Entertainment</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24"/>
                        </a:rPr>
                        <a:t>Legal</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25"/>
                        </a:rPr>
                        <a:t>Real Estate - Property Mgt</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26"/>
                        </a:rPr>
                        <a:t>Art - Photography - Journalism</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27"/>
                        </a:rPr>
                        <a:t>Environmental</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28"/>
                        </a:rPr>
                        <a:t>Library Science</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29"/>
                        </a:rPr>
                        <a:t>Recreation</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30"/>
                        </a:rPr>
                        <a:t>Automotive - Motor Vehicles - Parts</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31"/>
                        </a:rPr>
                        <a:t>Exercise - Fitness</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32"/>
                        </a:rPr>
                        <a:t>Managed Care</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33"/>
                        </a:rPr>
                        <a:t>Repair / Maintenance Services</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34"/>
                        </a:rPr>
                        <a:t>Banking - Financial Services</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35"/>
                        </a:rPr>
                        <a:t>Exhibitions / Event Management / MICE</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36"/>
                        </a:rPr>
                        <a:t>Manufacturing</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37"/>
                        </a:rPr>
                        <a:t>Research &amp; Development</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38"/>
                        </a:rPr>
                        <a:t>Beauty / Wellness / Grooming</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39"/>
                        </a:rPr>
                        <a:t>Eye Care</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40"/>
                        </a:rPr>
                        <a:t>Marine / Maritime</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41"/>
                        </a:rPr>
                        <a:t>Restaurant</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42"/>
                        </a:rPr>
                        <a:t>Biotechnology</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43"/>
                        </a:rPr>
                        <a:t>Fashion - Apparel - Textile</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44"/>
                        </a:rPr>
                        <a:t>Maritime - Offshore &amp; Marine Engineering</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45"/>
                        </a:rPr>
                        <a:t>Retail</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46"/>
                        </a:rPr>
                        <a:t>Broadcasting - Radio - TV</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47"/>
                        </a:rPr>
                        <a:t>Food</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48"/>
                        </a:rPr>
                        <a:t>Maritime - Port</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49"/>
                        </a:rPr>
                        <a:t>Retail Bank</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50"/>
                        </a:rPr>
                        <a:t>Building Materials</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51"/>
                        </a:rPr>
                        <a:t>Full Service Restaurant</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52"/>
                        </a:rPr>
                        <a:t>Maritime - Shipping</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53"/>
                        </a:rPr>
                        <a:t>Sales - Marketing</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54"/>
                        </a:rPr>
                        <a:t>Call Center / SSO / BPO</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55"/>
                        </a:rPr>
                        <a:t>Funeral - Cemetery</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56"/>
                        </a:rPr>
                        <a:t>Mass Merchandiser</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57"/>
                        </a:rPr>
                        <a:t>Science &amp; Technology</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58"/>
                        </a:rPr>
                        <a:t>Chemical</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59"/>
                        </a:rPr>
                        <a:t>Furniture</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60"/>
                        </a:rPr>
                        <a:t>Medical Equipment</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61"/>
                        </a:rPr>
                        <a:t>Securities</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62"/>
                        </a:rPr>
                        <a:t>Coffee Shop</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63"/>
                        </a:rPr>
                        <a:t>Gas / Convenience Store</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64"/>
                        </a:rPr>
                        <a:t>Merchandising</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65"/>
                        </a:rPr>
                        <a:t>Security</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66"/>
                        </a:rPr>
                        <a:t>Computer Hardware</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67"/>
                        </a:rPr>
                        <a:t>Government - Civil Service</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68"/>
                        </a:rPr>
                        <a:t>Military</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69"/>
                        </a:rPr>
                        <a:t>Semiconductor</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70"/>
                        </a:rPr>
                        <a:t>Computer Software</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71"/>
                        </a:rPr>
                        <a:t>Grocery &amp; Pharmacy</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72"/>
                        </a:rPr>
                        <a:t>Mining / Drilling / Resources</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73"/>
                        </a:rPr>
                        <a:t>Services - Corporate B2B</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74"/>
                        </a:rPr>
                        <a:t>Construction</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75"/>
                        </a:rPr>
                        <a:t>Hardware / Home Improvement</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76"/>
                        </a:rPr>
                        <a:t>Mortgage</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77"/>
                        </a:rPr>
                        <a:t>Social Services</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78"/>
                        </a:rPr>
                        <a:t>Consulting</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79"/>
                        </a:rPr>
                        <a:t>Healthcare - Health Services</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80"/>
                        </a:rPr>
                        <a:t>Newspaper</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81"/>
                        </a:rPr>
                        <a:t>Sporting Goods</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82"/>
                        </a:rPr>
                        <a:t>Consumer Products</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83"/>
                        </a:rPr>
                        <a:t>Home Décor and Kitchen</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84"/>
                        </a:rPr>
                        <a:t>Not for Profit - Charitable</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85"/>
                        </a:rPr>
                        <a:t>Telecommunications</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86"/>
                        </a:rPr>
                        <a:t>Cosmetics &amp; Beauty</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87"/>
                        </a:rPr>
                        <a:t>Homebuilding</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88"/>
                        </a:rPr>
                        <a:t>Office Supplies - Equipment</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89"/>
                        </a:rPr>
                        <a:t>Training</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90"/>
                        </a:rPr>
                        <a:t>Credit - Loan - Collections</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91"/>
                        </a:rPr>
                        <a:t>Hospitality</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92"/>
                        </a:rPr>
                        <a:t>Oil Refining - Petroleum - Drilling</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93"/>
                        </a:rPr>
                        <a:t>Transportation</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94"/>
                        </a:rPr>
                        <a:t>Defense - Aerospace</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95"/>
                        </a:rPr>
                        <a:t>Hotel - Resort</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96"/>
                        </a:rPr>
                        <a:t>Other</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97"/>
                        </a:rPr>
                        <a:t>Travel</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98"/>
                        </a:rPr>
                        <a:t>Department Store</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99"/>
                        </a:rPr>
                        <a:t>HVAC</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100"/>
                        </a:rPr>
                        <a:t>Other Great Industries</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101"/>
                        </a:rPr>
                        <a:t>Wireless</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102"/>
                        </a:rPr>
                        <a:t>Education - Teaching - Administration</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103"/>
                        </a:rPr>
                        <a:t>Import - Export</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104"/>
                        </a:rPr>
                        <a:t>Packaging</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105"/>
                        </a:rPr>
                        <a:t>Wood / Fibre / Paper</a:t>
                      </a:r>
                      <a:r>
                        <a:rPr lang="en-US" sz="1200" u="sng" strike="noStrike">
                          <a:effectLst/>
                        </a:rPr>
                        <a:t> </a:t>
                      </a:r>
                      <a:endParaRPr lang="en-US" sz="1200" b="0" i="0" u="sng" strike="noStrike">
                        <a:solidFill>
                          <a:srgbClr val="0000FF"/>
                        </a:solidFill>
                        <a:effectLst/>
                        <a:latin typeface="Calibri"/>
                      </a:endParaRPr>
                    </a:p>
                  </a:txBody>
                  <a:tcPr marL="33337" marR="3704" marT="3704" marB="0" anchor="ctr"/>
                </a:tc>
              </a:tr>
              <a:tr h="207656">
                <a:tc>
                  <a:txBody>
                    <a:bodyPr/>
                    <a:lstStyle/>
                    <a:p>
                      <a:pPr algn="l" fontAlgn="ctr"/>
                      <a:r>
                        <a:rPr lang="en-US" sz="1200" u="sng" strike="noStrike">
                          <a:effectLst/>
                          <a:hlinkClick r:id="rId106"/>
                        </a:rPr>
                        <a:t>Electronics</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107"/>
                        </a:rPr>
                        <a:t>Industrial</a:t>
                      </a:r>
                      <a:endParaRPr lang="en-US" sz="1200" b="0" i="0" u="sng" strike="noStrike">
                        <a:solidFill>
                          <a:srgbClr val="0000FF"/>
                        </a:solidFill>
                        <a:effectLst/>
                        <a:latin typeface="Calibri"/>
                      </a:endParaRPr>
                    </a:p>
                  </a:txBody>
                  <a:tcPr marL="33337" marR="3704" marT="3704" marB="0" anchor="ctr"/>
                </a:tc>
                <a:tc>
                  <a:txBody>
                    <a:bodyPr/>
                    <a:lstStyle/>
                    <a:p>
                      <a:pPr algn="l" fontAlgn="ctr"/>
                      <a:r>
                        <a:rPr lang="en-US" sz="1200" u="sng" strike="noStrike">
                          <a:effectLst/>
                          <a:hlinkClick r:id="rId108"/>
                        </a:rPr>
                        <a:t>Pet Store</a:t>
                      </a:r>
                      <a:endParaRPr lang="en-US" sz="1200" b="0" i="0" u="sng" strike="noStrike">
                        <a:solidFill>
                          <a:srgbClr val="0000FF"/>
                        </a:solidFill>
                        <a:effectLst/>
                        <a:latin typeface="Calibri"/>
                      </a:endParaRPr>
                    </a:p>
                  </a:txBody>
                  <a:tcPr marL="33337" marR="3704" marT="3704" marB="0" anchor="ctr"/>
                </a:tc>
                <a:tc>
                  <a:txBody>
                    <a:bodyPr/>
                    <a:lstStyle/>
                    <a:p>
                      <a:pPr algn="l" fontAlgn="b"/>
                      <a:endParaRPr lang="en-US" sz="1200" b="0" i="0" u="none" strike="noStrike" dirty="0">
                        <a:solidFill>
                          <a:srgbClr val="000000"/>
                        </a:solidFill>
                        <a:effectLst/>
                        <a:latin typeface="Calibri"/>
                      </a:endParaRPr>
                    </a:p>
                  </a:txBody>
                  <a:tcPr marL="3704" marR="3704" marT="3704" marB="0" anchor="b"/>
                </a:tc>
              </a:tr>
            </a:tbl>
          </a:graphicData>
        </a:graphic>
      </p:graphicFrame>
    </p:spTree>
    <p:extLst>
      <p:ext uri="{BB962C8B-B14F-4D97-AF65-F5344CB8AC3E}">
        <p14:creationId xmlns:p14="http://schemas.microsoft.com/office/powerpoint/2010/main" val="372129738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177" y="1758306"/>
            <a:ext cx="5921737" cy="346249"/>
          </a:xfrm>
        </p:spPr>
        <p:txBody>
          <a:bodyPr/>
          <a:lstStyle/>
          <a:p>
            <a:r>
              <a:rPr lang="en-US" dirty="0" smtClean="0"/>
              <a:t>Speakers</a:t>
            </a:r>
            <a:endParaRPr lang="en-US" dirty="0"/>
          </a:p>
        </p:txBody>
      </p:sp>
      <p:sp>
        <p:nvSpPr>
          <p:cNvPr id="3" name="Content Placeholder 2"/>
          <p:cNvSpPr>
            <a:spLocks noGrp="1"/>
          </p:cNvSpPr>
          <p:nvPr>
            <p:ph sz="half" idx="2"/>
          </p:nvPr>
        </p:nvSpPr>
        <p:spPr>
          <a:xfrm>
            <a:off x="71102" y="2133600"/>
            <a:ext cx="5921737" cy="3581400"/>
          </a:xfrm>
        </p:spPr>
        <p:txBody>
          <a:bodyPr>
            <a:normAutofit/>
          </a:bodyPr>
          <a:lstStyle/>
          <a:p>
            <a:r>
              <a:rPr lang="en-US" dirty="0" smtClean="0"/>
              <a:t>How often do you speak at events</a:t>
            </a:r>
          </a:p>
          <a:p>
            <a:r>
              <a:rPr lang="en-US" dirty="0" smtClean="0"/>
              <a:t>What other topics to you speak on</a:t>
            </a:r>
          </a:p>
          <a:p>
            <a:r>
              <a:rPr lang="en-US" dirty="0" smtClean="0"/>
              <a:t>Do you have your schedule posted online</a:t>
            </a:r>
          </a:p>
          <a:p>
            <a:r>
              <a:rPr lang="en-US" dirty="0" smtClean="0"/>
              <a:t>Do you cover the local area do you do a bunch of traveling</a:t>
            </a:r>
          </a:p>
          <a:p>
            <a:r>
              <a:rPr lang="en-US" dirty="0" smtClean="0"/>
              <a:t>It looks like a really cool job, how did you get into the field</a:t>
            </a:r>
          </a:p>
          <a:p>
            <a:r>
              <a:rPr lang="en-US" dirty="0" smtClean="0"/>
              <a:t>Do you have a twitter account</a:t>
            </a:r>
          </a:p>
          <a:p>
            <a:r>
              <a:rPr lang="en-US" dirty="0" smtClean="0"/>
              <a:t>What do you like best about your work</a:t>
            </a:r>
          </a:p>
          <a:p>
            <a:endParaRPr lang="en-US" dirty="0"/>
          </a:p>
        </p:txBody>
      </p:sp>
      <p:sp>
        <p:nvSpPr>
          <p:cNvPr id="4" name="Text Placeholder 3"/>
          <p:cNvSpPr>
            <a:spLocks noGrp="1"/>
          </p:cNvSpPr>
          <p:nvPr>
            <p:ph type="body" sz="quarter" idx="3"/>
          </p:nvPr>
        </p:nvSpPr>
        <p:spPr>
          <a:xfrm>
            <a:off x="6149515" y="1741313"/>
            <a:ext cx="5937736" cy="346249"/>
          </a:xfrm>
        </p:spPr>
        <p:txBody>
          <a:bodyPr/>
          <a:lstStyle/>
          <a:p>
            <a:r>
              <a:rPr lang="en-US" dirty="0" smtClean="0"/>
              <a:t>Vendors / Business Owners</a:t>
            </a:r>
            <a:endParaRPr lang="en-US" dirty="0"/>
          </a:p>
        </p:txBody>
      </p:sp>
      <p:sp>
        <p:nvSpPr>
          <p:cNvPr id="5" name="Content Placeholder 4"/>
          <p:cNvSpPr>
            <a:spLocks noGrp="1"/>
          </p:cNvSpPr>
          <p:nvPr>
            <p:ph sz="quarter" idx="4"/>
          </p:nvPr>
        </p:nvSpPr>
        <p:spPr>
          <a:xfrm>
            <a:off x="6146480" y="2115312"/>
            <a:ext cx="5937736" cy="3150093"/>
          </a:xfrm>
        </p:spPr>
        <p:txBody>
          <a:bodyPr/>
          <a:lstStyle/>
          <a:p>
            <a:r>
              <a:rPr lang="en-US" dirty="0" smtClean="0"/>
              <a:t>What does your business do</a:t>
            </a:r>
          </a:p>
          <a:p>
            <a:r>
              <a:rPr lang="en-US" dirty="0" smtClean="0"/>
              <a:t>Are you looking for new customers; what kind of companies would make a good referral for you</a:t>
            </a:r>
          </a:p>
          <a:p>
            <a:r>
              <a:rPr lang="en-US" dirty="0" smtClean="0"/>
              <a:t>How long have you been in the business</a:t>
            </a:r>
          </a:p>
          <a:p>
            <a:r>
              <a:rPr lang="en-US" dirty="0" smtClean="0"/>
              <a:t>Do you work with the technology community or leverage their support for prospects</a:t>
            </a:r>
          </a:p>
          <a:p>
            <a:r>
              <a:rPr lang="en-US" dirty="0" smtClean="0"/>
              <a:t>How’s business</a:t>
            </a:r>
          </a:p>
        </p:txBody>
      </p:sp>
      <p:sp>
        <p:nvSpPr>
          <p:cNvPr id="6" name="Title 5"/>
          <p:cNvSpPr>
            <a:spLocks noGrp="1"/>
          </p:cNvSpPr>
          <p:nvPr>
            <p:ph type="title"/>
          </p:nvPr>
        </p:nvSpPr>
        <p:spPr>
          <a:xfrm>
            <a:off x="203147" y="26894"/>
            <a:ext cx="11884104" cy="609398"/>
          </a:xfrm>
        </p:spPr>
        <p:txBody>
          <a:bodyPr/>
          <a:lstStyle/>
          <a:p>
            <a:r>
              <a:rPr lang="en-US" sz="4400" dirty="0" smtClean="0"/>
              <a:t>More Starters…</a:t>
            </a:r>
            <a:endParaRPr lang="en-US" sz="4400" dirty="0"/>
          </a:p>
        </p:txBody>
      </p:sp>
      <p:sp>
        <p:nvSpPr>
          <p:cNvPr id="7" name="TextBox 6"/>
          <p:cNvSpPr txBox="1"/>
          <p:nvPr/>
        </p:nvSpPr>
        <p:spPr>
          <a:xfrm>
            <a:off x="0" y="914401"/>
            <a:ext cx="12087251" cy="646331"/>
          </a:xfrm>
          <a:prstGeom prst="rect">
            <a:avLst/>
          </a:prstGeom>
          <a:noFill/>
        </p:spPr>
        <p:txBody>
          <a:bodyPr wrap="square" rtlCol="0">
            <a:spAutoFit/>
          </a:bodyPr>
          <a:lstStyle/>
          <a:p>
            <a:r>
              <a:rPr lang="en-US" dirty="0" smtClean="0"/>
              <a:t>Do your homework … No excuses before you go, check out blog, twitter, website, products/services, news, etc.  So you can </a:t>
            </a:r>
            <a:r>
              <a:rPr lang="en-US" b="1" dirty="0" smtClean="0">
                <a:solidFill>
                  <a:srgbClr val="C00000"/>
                </a:solidFill>
              </a:rPr>
              <a:t>talk about his/her interests.</a:t>
            </a:r>
            <a:endParaRPr lang="en-US" b="1" dirty="0">
              <a:solidFill>
                <a:srgbClr val="C00000"/>
              </a:solidFill>
            </a:endParaRPr>
          </a:p>
        </p:txBody>
      </p:sp>
      <p:sp>
        <p:nvSpPr>
          <p:cNvPr id="8" name="Rectangle 7"/>
          <p:cNvSpPr/>
          <p:nvPr/>
        </p:nvSpPr>
        <p:spPr>
          <a:xfrm>
            <a:off x="101574" y="5791200"/>
            <a:ext cx="11071516" cy="861774"/>
          </a:xfrm>
          <a:prstGeom prst="rect">
            <a:avLst/>
          </a:prstGeom>
        </p:spPr>
        <p:txBody>
          <a:bodyPr wrap="square">
            <a:spAutoFit/>
          </a:bodyPr>
          <a:lstStyle/>
          <a:p>
            <a:pPr marL="285750" indent="-285750" fontAlgn="ctr">
              <a:buFont typeface="Arial" pitchFamily="34" charset="0"/>
              <a:buChar char="•"/>
            </a:pPr>
            <a:r>
              <a:rPr lang="en-US" sz="1600" b="1" dirty="0"/>
              <a:t>Talk in terms of the other persons interests</a:t>
            </a:r>
          </a:p>
          <a:p>
            <a:pPr marL="285750" indent="-285750" fontAlgn="ctr">
              <a:buFont typeface="Arial" pitchFamily="34" charset="0"/>
              <a:buChar char="•"/>
            </a:pPr>
            <a:r>
              <a:rPr lang="en-US" sz="1600" b="1" dirty="0"/>
              <a:t>Make the other person feel important and do it </a:t>
            </a:r>
            <a:r>
              <a:rPr lang="en-US" sz="1600" b="1" dirty="0" smtClean="0"/>
              <a:t>sincerely</a:t>
            </a:r>
          </a:p>
          <a:p>
            <a:pPr fontAlgn="ctr"/>
            <a:r>
              <a:rPr lang="en-US" sz="1600" b="1" dirty="0" smtClean="0"/>
              <a:t>-- Dale Carnegie</a:t>
            </a:r>
            <a:endParaRPr lang="en-US" sz="1600" b="1" dirty="0"/>
          </a:p>
        </p:txBody>
      </p:sp>
    </p:spTree>
    <p:extLst>
      <p:ext uri="{BB962C8B-B14F-4D97-AF65-F5344CB8AC3E}">
        <p14:creationId xmlns:p14="http://schemas.microsoft.com/office/powerpoint/2010/main" val="225774664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579384" y="6416676"/>
            <a:ext cx="609441" cy="365125"/>
          </a:xfrm>
          <a:prstGeom prst="rect">
            <a:avLst/>
          </a:prstGeom>
        </p:spPr>
        <p:txBody>
          <a:bodyPr/>
          <a:lstStyle/>
          <a:p>
            <a:pPr defTabSz="914400" fontAlgn="base">
              <a:spcBef>
                <a:spcPct val="0"/>
              </a:spcBef>
              <a:spcAft>
                <a:spcPct val="0"/>
              </a:spcAft>
            </a:pPr>
            <a:fld id="{E9A3EC2C-3867-41F4-9B78-6DE7B55DEC5D}" type="slidenum">
              <a:rPr lang="en-US" smtClean="0">
                <a:solidFill>
                  <a:srgbClr val="444445">
                    <a:tint val="75000"/>
                  </a:srgbClr>
                </a:solidFill>
                <a:latin typeface="Arial" charset="0"/>
              </a:rPr>
              <a:pPr defTabSz="914400" fontAlgn="base">
                <a:spcBef>
                  <a:spcPct val="0"/>
                </a:spcBef>
                <a:spcAft>
                  <a:spcPct val="0"/>
                </a:spcAft>
              </a:pPr>
              <a:t>21</a:t>
            </a:fld>
            <a:endParaRPr lang="en-US">
              <a:solidFill>
                <a:srgbClr val="444445">
                  <a:tint val="75000"/>
                </a:srgbClr>
              </a:solidFill>
              <a:latin typeface="Arial" charset="0"/>
            </a:endParaRPr>
          </a:p>
        </p:txBody>
      </p:sp>
      <p:sp>
        <p:nvSpPr>
          <p:cNvPr id="3" name="Rectangle 2"/>
          <p:cNvSpPr>
            <a:spLocks noChangeAspect="1"/>
          </p:cNvSpPr>
          <p:nvPr/>
        </p:nvSpPr>
        <p:spPr>
          <a:xfrm>
            <a:off x="1720025" y="606174"/>
            <a:ext cx="5486400" cy="5486400"/>
          </a:xfrm>
          <a:prstGeom prst="rect">
            <a:avLst/>
          </a:prstGeom>
          <a:solidFill>
            <a:schemeClr val="tx1"/>
          </a:solidFill>
          <a:ln>
            <a:solidFill>
              <a:schemeClr val="tx1"/>
            </a:solidFill>
          </a:ln>
          <a:effectLst>
            <a:outerShdw blurRad="50800" dist="38100" dir="2700000" algn="tl"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a:spLocks noChangeAspect="1"/>
          </p:cNvSpPr>
          <p:nvPr/>
        </p:nvSpPr>
        <p:spPr>
          <a:xfrm>
            <a:off x="2619911" y="1926966"/>
            <a:ext cx="3657601" cy="3657600"/>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a:spLocks noChangeAspect="1"/>
          </p:cNvSpPr>
          <p:nvPr/>
        </p:nvSpPr>
        <p:spPr>
          <a:xfrm>
            <a:off x="2634426" y="1926966"/>
            <a:ext cx="1828800" cy="182880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lumMod val="75000"/>
                    <a:lumOff val="25000"/>
                  </a:schemeClr>
                </a:solidFill>
              </a:rPr>
              <a:t>1</a:t>
            </a:r>
          </a:p>
          <a:p>
            <a:pPr algn="ctr"/>
            <a:r>
              <a:rPr lang="en-US" sz="1600" b="1" dirty="0" smtClean="0">
                <a:solidFill>
                  <a:schemeClr val="bg1">
                    <a:lumMod val="75000"/>
                    <a:lumOff val="25000"/>
                  </a:schemeClr>
                </a:solidFill>
              </a:rPr>
              <a:t>Urgent AND Important</a:t>
            </a:r>
          </a:p>
          <a:p>
            <a:pPr algn="ctr"/>
            <a:endParaRPr lang="en-US" sz="1600" b="1" dirty="0">
              <a:solidFill>
                <a:schemeClr val="bg1">
                  <a:lumMod val="75000"/>
                  <a:lumOff val="25000"/>
                </a:schemeClr>
              </a:solidFill>
            </a:endParaRPr>
          </a:p>
          <a:p>
            <a:pPr algn="ctr"/>
            <a:r>
              <a:rPr lang="en-US" sz="1600" b="1" dirty="0" smtClean="0">
                <a:solidFill>
                  <a:schemeClr val="bg1">
                    <a:lumMod val="75000"/>
                    <a:lumOff val="25000"/>
                  </a:schemeClr>
                </a:solidFill>
              </a:rPr>
              <a:t>Do It now!</a:t>
            </a:r>
          </a:p>
          <a:p>
            <a:pPr algn="ctr"/>
            <a:r>
              <a:rPr lang="en-US" sz="1600" b="1" dirty="0" smtClean="0">
                <a:solidFill>
                  <a:schemeClr val="bg1">
                    <a:lumMod val="75000"/>
                    <a:lumOff val="25000"/>
                  </a:schemeClr>
                </a:solidFill>
              </a:rPr>
              <a:t>(Fire Drill)</a:t>
            </a:r>
          </a:p>
        </p:txBody>
      </p:sp>
      <p:sp>
        <p:nvSpPr>
          <p:cNvPr id="6" name="Rectangle 5"/>
          <p:cNvSpPr>
            <a:spLocks noChangeAspect="1"/>
          </p:cNvSpPr>
          <p:nvPr/>
        </p:nvSpPr>
        <p:spPr>
          <a:xfrm>
            <a:off x="4448712" y="1926966"/>
            <a:ext cx="1828800" cy="18288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lumMod val="75000"/>
                    <a:lumOff val="25000"/>
                  </a:schemeClr>
                </a:solidFill>
              </a:rPr>
              <a:t>2</a:t>
            </a:r>
            <a:endParaRPr lang="en-US" sz="3200" b="1" dirty="0" smtClean="0">
              <a:solidFill>
                <a:schemeClr val="bg1">
                  <a:lumMod val="75000"/>
                  <a:lumOff val="25000"/>
                </a:schemeClr>
              </a:solidFill>
            </a:endParaRPr>
          </a:p>
          <a:p>
            <a:pPr algn="ctr"/>
            <a:r>
              <a:rPr lang="en-US" sz="1600" b="1" dirty="0" smtClean="0">
                <a:solidFill>
                  <a:schemeClr val="bg1">
                    <a:lumMod val="75000"/>
                    <a:lumOff val="25000"/>
                  </a:schemeClr>
                </a:solidFill>
              </a:rPr>
              <a:t>Important </a:t>
            </a:r>
          </a:p>
          <a:p>
            <a:pPr algn="ctr"/>
            <a:r>
              <a:rPr lang="en-US" sz="1600" b="1" u="sng" dirty="0" smtClean="0">
                <a:solidFill>
                  <a:schemeClr val="bg1">
                    <a:lumMod val="75000"/>
                    <a:lumOff val="25000"/>
                  </a:schemeClr>
                </a:solidFill>
              </a:rPr>
              <a:t>NOT</a:t>
            </a:r>
            <a:r>
              <a:rPr lang="en-US" sz="1600" b="1" dirty="0" smtClean="0">
                <a:solidFill>
                  <a:schemeClr val="bg1">
                    <a:lumMod val="75000"/>
                    <a:lumOff val="25000"/>
                  </a:schemeClr>
                </a:solidFill>
              </a:rPr>
              <a:t> Urgent</a:t>
            </a:r>
          </a:p>
          <a:p>
            <a:pPr algn="ctr"/>
            <a:endParaRPr lang="en-US" sz="1600" b="1" dirty="0">
              <a:solidFill>
                <a:schemeClr val="bg1">
                  <a:lumMod val="75000"/>
                  <a:lumOff val="25000"/>
                </a:schemeClr>
              </a:solidFill>
            </a:endParaRPr>
          </a:p>
          <a:p>
            <a:pPr algn="ctr"/>
            <a:r>
              <a:rPr lang="en-US" sz="1600" b="1" dirty="0" smtClean="0">
                <a:solidFill>
                  <a:schemeClr val="bg1">
                    <a:lumMod val="75000"/>
                    <a:lumOff val="25000"/>
                  </a:schemeClr>
                </a:solidFill>
              </a:rPr>
              <a:t>Decide when </a:t>
            </a:r>
          </a:p>
          <a:p>
            <a:pPr algn="ctr"/>
            <a:r>
              <a:rPr lang="en-US" sz="1600" b="1" dirty="0" smtClean="0">
                <a:solidFill>
                  <a:schemeClr val="bg1">
                    <a:lumMod val="75000"/>
                    <a:lumOff val="25000"/>
                  </a:schemeClr>
                </a:solidFill>
              </a:rPr>
              <a:t>to do it</a:t>
            </a:r>
          </a:p>
        </p:txBody>
      </p:sp>
      <p:sp>
        <p:nvSpPr>
          <p:cNvPr id="7" name="Rectangle 6"/>
          <p:cNvSpPr>
            <a:spLocks noChangeAspect="1"/>
          </p:cNvSpPr>
          <p:nvPr/>
        </p:nvSpPr>
        <p:spPr>
          <a:xfrm>
            <a:off x="4448712" y="3755766"/>
            <a:ext cx="1828800" cy="1828800"/>
          </a:xfrm>
          <a:prstGeom prst="rect">
            <a:avLst/>
          </a:prstGeom>
          <a:solidFill>
            <a:schemeClr val="tx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lumMod val="75000"/>
                    <a:lumOff val="25000"/>
                  </a:schemeClr>
                </a:solidFill>
              </a:rPr>
              <a:t>3</a:t>
            </a:r>
            <a:endParaRPr lang="en-US" sz="3200" b="1" dirty="0" smtClean="0">
              <a:solidFill>
                <a:schemeClr val="bg1">
                  <a:lumMod val="75000"/>
                  <a:lumOff val="25000"/>
                </a:schemeClr>
              </a:solidFill>
            </a:endParaRPr>
          </a:p>
          <a:p>
            <a:pPr algn="ctr"/>
            <a:r>
              <a:rPr lang="en-US" sz="1600" b="1" u="sng" dirty="0" smtClean="0">
                <a:solidFill>
                  <a:schemeClr val="bg1">
                    <a:lumMod val="75000"/>
                    <a:lumOff val="25000"/>
                  </a:schemeClr>
                </a:solidFill>
              </a:rPr>
              <a:t>Not</a:t>
            </a:r>
            <a:r>
              <a:rPr lang="en-US" sz="1600" b="1" dirty="0" smtClean="0">
                <a:solidFill>
                  <a:schemeClr val="bg1">
                    <a:lumMod val="75000"/>
                    <a:lumOff val="25000"/>
                  </a:schemeClr>
                </a:solidFill>
              </a:rPr>
              <a:t> Important</a:t>
            </a:r>
          </a:p>
          <a:p>
            <a:pPr algn="ctr"/>
            <a:r>
              <a:rPr lang="en-US" sz="1600" b="1" u="sng" dirty="0" smtClean="0">
                <a:solidFill>
                  <a:schemeClr val="bg1">
                    <a:lumMod val="75000"/>
                    <a:lumOff val="25000"/>
                  </a:schemeClr>
                </a:solidFill>
              </a:rPr>
              <a:t>Not</a:t>
            </a:r>
            <a:r>
              <a:rPr lang="en-US" sz="1600" b="1" dirty="0" smtClean="0">
                <a:solidFill>
                  <a:schemeClr val="bg1">
                    <a:lumMod val="75000"/>
                    <a:lumOff val="25000"/>
                  </a:schemeClr>
                </a:solidFill>
              </a:rPr>
              <a:t> Urgent</a:t>
            </a:r>
          </a:p>
          <a:p>
            <a:pPr algn="ctr"/>
            <a:endParaRPr lang="en-US" sz="1050" b="1" dirty="0">
              <a:solidFill>
                <a:schemeClr val="bg1">
                  <a:lumMod val="75000"/>
                  <a:lumOff val="25000"/>
                </a:schemeClr>
              </a:solidFill>
            </a:endParaRPr>
          </a:p>
          <a:p>
            <a:pPr algn="ctr"/>
            <a:r>
              <a:rPr lang="en-US" sz="1600" b="1" dirty="0" smtClean="0">
                <a:solidFill>
                  <a:schemeClr val="bg1">
                    <a:lumMod val="75000"/>
                    <a:lumOff val="25000"/>
                  </a:schemeClr>
                </a:solidFill>
              </a:rPr>
              <a:t>Don’t Do it</a:t>
            </a:r>
          </a:p>
          <a:p>
            <a:pPr algn="ctr"/>
            <a:r>
              <a:rPr lang="en-US" sz="1600" b="1" dirty="0" smtClean="0">
                <a:solidFill>
                  <a:schemeClr val="bg1">
                    <a:lumMod val="75000"/>
                    <a:lumOff val="25000"/>
                  </a:schemeClr>
                </a:solidFill>
              </a:rPr>
              <a:t>(Dump It)</a:t>
            </a:r>
          </a:p>
        </p:txBody>
      </p:sp>
      <p:sp>
        <p:nvSpPr>
          <p:cNvPr id="8" name="Rectangle 7"/>
          <p:cNvSpPr>
            <a:spLocks noChangeAspect="1"/>
          </p:cNvSpPr>
          <p:nvPr/>
        </p:nvSpPr>
        <p:spPr>
          <a:xfrm>
            <a:off x="2619911" y="3752339"/>
            <a:ext cx="1828800" cy="18288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lumMod val="75000"/>
                    <a:lumOff val="25000"/>
                  </a:schemeClr>
                </a:solidFill>
              </a:rPr>
              <a:t>4</a:t>
            </a:r>
          </a:p>
          <a:p>
            <a:pPr algn="ctr"/>
            <a:r>
              <a:rPr lang="en-US" sz="1600" b="1" dirty="0" smtClean="0">
                <a:solidFill>
                  <a:schemeClr val="bg1">
                    <a:lumMod val="75000"/>
                    <a:lumOff val="25000"/>
                  </a:schemeClr>
                </a:solidFill>
              </a:rPr>
              <a:t>Urgent </a:t>
            </a:r>
          </a:p>
          <a:p>
            <a:pPr algn="ctr"/>
            <a:r>
              <a:rPr lang="en-US" sz="1600" b="1" u="sng" dirty="0" smtClean="0">
                <a:solidFill>
                  <a:schemeClr val="bg1">
                    <a:lumMod val="75000"/>
                    <a:lumOff val="25000"/>
                  </a:schemeClr>
                </a:solidFill>
              </a:rPr>
              <a:t>NOT</a:t>
            </a:r>
            <a:r>
              <a:rPr lang="en-US" sz="1600" b="1" dirty="0" smtClean="0">
                <a:solidFill>
                  <a:schemeClr val="bg1">
                    <a:lumMod val="75000"/>
                    <a:lumOff val="25000"/>
                  </a:schemeClr>
                </a:solidFill>
              </a:rPr>
              <a:t> Important</a:t>
            </a:r>
          </a:p>
          <a:p>
            <a:pPr algn="ctr"/>
            <a:endParaRPr lang="en-US" sz="1600" b="1" dirty="0">
              <a:solidFill>
                <a:schemeClr val="bg1">
                  <a:lumMod val="75000"/>
                  <a:lumOff val="25000"/>
                </a:schemeClr>
              </a:solidFill>
            </a:endParaRPr>
          </a:p>
          <a:p>
            <a:pPr algn="ctr"/>
            <a:r>
              <a:rPr lang="en-US" sz="1600" b="1" dirty="0" smtClean="0">
                <a:solidFill>
                  <a:schemeClr val="bg1">
                    <a:lumMod val="75000"/>
                    <a:lumOff val="25000"/>
                  </a:schemeClr>
                </a:solidFill>
              </a:rPr>
              <a:t>Delegate It!</a:t>
            </a:r>
            <a:endParaRPr lang="en-US" sz="1600" dirty="0">
              <a:solidFill>
                <a:schemeClr val="bg1">
                  <a:lumMod val="75000"/>
                  <a:lumOff val="25000"/>
                </a:schemeClr>
              </a:solidFill>
            </a:endParaRPr>
          </a:p>
        </p:txBody>
      </p:sp>
      <p:sp>
        <p:nvSpPr>
          <p:cNvPr id="9" name="TextBox 8"/>
          <p:cNvSpPr txBox="1"/>
          <p:nvPr/>
        </p:nvSpPr>
        <p:spPr>
          <a:xfrm>
            <a:off x="1720025" y="1426412"/>
            <a:ext cx="5486400" cy="523220"/>
          </a:xfrm>
          <a:prstGeom prst="rect">
            <a:avLst/>
          </a:prstGeom>
          <a:noFill/>
        </p:spPr>
        <p:txBody>
          <a:bodyPr wrap="square" rtlCol="0">
            <a:spAutoFit/>
          </a:bodyPr>
          <a:lstStyle/>
          <a:p>
            <a:pPr algn="ctr"/>
            <a:r>
              <a:rPr lang="en-US" sz="2800" b="1" dirty="0" smtClean="0">
                <a:solidFill>
                  <a:schemeClr val="bg1">
                    <a:lumMod val="75000"/>
                    <a:lumOff val="25000"/>
                  </a:schemeClr>
                </a:solidFill>
              </a:rPr>
              <a:t>URGENT</a:t>
            </a:r>
            <a:endParaRPr lang="en-US" b="1" dirty="0">
              <a:solidFill>
                <a:schemeClr val="bg1">
                  <a:lumMod val="75000"/>
                  <a:lumOff val="25000"/>
                </a:schemeClr>
              </a:solidFill>
            </a:endParaRPr>
          </a:p>
        </p:txBody>
      </p:sp>
      <p:sp>
        <p:nvSpPr>
          <p:cNvPr id="10" name="TextBox 9"/>
          <p:cNvSpPr txBox="1"/>
          <p:nvPr/>
        </p:nvSpPr>
        <p:spPr>
          <a:xfrm rot="16200000">
            <a:off x="-382929" y="3205496"/>
            <a:ext cx="5250937" cy="523220"/>
          </a:xfrm>
          <a:prstGeom prst="rect">
            <a:avLst/>
          </a:prstGeom>
          <a:noFill/>
        </p:spPr>
        <p:txBody>
          <a:bodyPr wrap="square" rtlCol="0">
            <a:spAutoFit/>
          </a:bodyPr>
          <a:lstStyle/>
          <a:p>
            <a:pPr algn="ctr"/>
            <a:r>
              <a:rPr lang="en-US" sz="2800" b="1" dirty="0" smtClean="0">
                <a:solidFill>
                  <a:schemeClr val="bg1">
                    <a:lumMod val="75000"/>
                    <a:lumOff val="25000"/>
                  </a:schemeClr>
                </a:solidFill>
              </a:rPr>
              <a:t>IMPORTANT</a:t>
            </a:r>
            <a:endParaRPr lang="en-US" b="1" dirty="0">
              <a:solidFill>
                <a:schemeClr val="bg1">
                  <a:lumMod val="75000"/>
                  <a:lumOff val="25000"/>
                </a:schemeClr>
              </a:solidFill>
            </a:endParaRPr>
          </a:p>
        </p:txBody>
      </p:sp>
      <p:sp>
        <p:nvSpPr>
          <p:cNvPr id="11" name="TextBox 10"/>
          <p:cNvSpPr txBox="1"/>
          <p:nvPr/>
        </p:nvSpPr>
        <p:spPr>
          <a:xfrm>
            <a:off x="2619912" y="5654089"/>
            <a:ext cx="1400193" cy="369332"/>
          </a:xfrm>
          <a:prstGeom prst="rect">
            <a:avLst/>
          </a:prstGeom>
          <a:noFill/>
        </p:spPr>
        <p:txBody>
          <a:bodyPr wrap="square" rtlCol="0">
            <a:spAutoFit/>
          </a:bodyPr>
          <a:lstStyle/>
          <a:p>
            <a:r>
              <a:rPr lang="en-US" dirty="0" smtClean="0">
                <a:solidFill>
                  <a:schemeClr val="bg1">
                    <a:lumMod val="75000"/>
                    <a:lumOff val="25000"/>
                  </a:schemeClr>
                </a:solidFill>
              </a:rPr>
              <a:t>Low</a:t>
            </a:r>
            <a:endParaRPr lang="en-US" dirty="0">
              <a:solidFill>
                <a:schemeClr val="bg1">
                  <a:lumMod val="75000"/>
                  <a:lumOff val="25000"/>
                </a:schemeClr>
              </a:solidFill>
            </a:endParaRPr>
          </a:p>
        </p:txBody>
      </p:sp>
      <p:sp>
        <p:nvSpPr>
          <p:cNvPr id="12" name="TextBox 11"/>
          <p:cNvSpPr txBox="1"/>
          <p:nvPr/>
        </p:nvSpPr>
        <p:spPr>
          <a:xfrm>
            <a:off x="6277512" y="1557634"/>
            <a:ext cx="928914" cy="369332"/>
          </a:xfrm>
          <a:prstGeom prst="rect">
            <a:avLst/>
          </a:prstGeom>
          <a:noFill/>
        </p:spPr>
        <p:txBody>
          <a:bodyPr wrap="square" rtlCol="0">
            <a:spAutoFit/>
          </a:bodyPr>
          <a:lstStyle/>
          <a:p>
            <a:r>
              <a:rPr lang="en-US" dirty="0" smtClean="0">
                <a:solidFill>
                  <a:schemeClr val="bg1">
                    <a:lumMod val="75000"/>
                    <a:lumOff val="25000"/>
                  </a:schemeClr>
                </a:solidFill>
              </a:rPr>
              <a:t>Low</a:t>
            </a:r>
            <a:endParaRPr lang="en-US" dirty="0">
              <a:solidFill>
                <a:schemeClr val="bg1">
                  <a:lumMod val="75000"/>
                  <a:lumOff val="25000"/>
                </a:schemeClr>
              </a:solidFill>
            </a:endParaRPr>
          </a:p>
        </p:txBody>
      </p:sp>
      <p:sp>
        <p:nvSpPr>
          <p:cNvPr id="13" name="TextBox 12"/>
          <p:cNvSpPr txBox="1"/>
          <p:nvPr/>
        </p:nvSpPr>
        <p:spPr>
          <a:xfrm>
            <a:off x="2242540" y="1557634"/>
            <a:ext cx="961707" cy="369332"/>
          </a:xfrm>
          <a:prstGeom prst="rect">
            <a:avLst/>
          </a:prstGeom>
          <a:noFill/>
        </p:spPr>
        <p:txBody>
          <a:bodyPr wrap="square" rtlCol="0">
            <a:spAutoFit/>
          </a:bodyPr>
          <a:lstStyle/>
          <a:p>
            <a:r>
              <a:rPr lang="en-US" dirty="0" smtClean="0">
                <a:solidFill>
                  <a:schemeClr val="bg1">
                    <a:lumMod val="75000"/>
                    <a:lumOff val="25000"/>
                  </a:schemeClr>
                </a:solidFill>
              </a:rPr>
              <a:t>High</a:t>
            </a:r>
            <a:endParaRPr lang="en-US" dirty="0">
              <a:solidFill>
                <a:schemeClr val="bg1">
                  <a:lumMod val="75000"/>
                  <a:lumOff val="25000"/>
                </a:schemeClr>
              </a:solidFill>
            </a:endParaRPr>
          </a:p>
        </p:txBody>
      </p:sp>
      <p:sp>
        <p:nvSpPr>
          <p:cNvPr id="14" name="TextBox 13"/>
          <p:cNvSpPr txBox="1"/>
          <p:nvPr/>
        </p:nvSpPr>
        <p:spPr>
          <a:xfrm>
            <a:off x="1720027" y="826930"/>
            <a:ext cx="5486399" cy="400110"/>
          </a:xfrm>
          <a:prstGeom prst="rect">
            <a:avLst/>
          </a:prstGeom>
          <a:noFill/>
        </p:spPr>
        <p:txBody>
          <a:bodyPr wrap="square" rtlCol="0">
            <a:spAutoFit/>
          </a:bodyPr>
          <a:lstStyle/>
          <a:p>
            <a:pPr algn="ctr"/>
            <a:r>
              <a:rPr lang="en-US" sz="2000" b="1" dirty="0" smtClean="0">
                <a:solidFill>
                  <a:schemeClr val="bg1">
                    <a:lumMod val="75000"/>
                    <a:lumOff val="25000"/>
                  </a:schemeClr>
                </a:solidFill>
              </a:rPr>
              <a:t>Time Management Quadrant</a:t>
            </a:r>
            <a:endParaRPr lang="en-US" sz="2000" b="1" dirty="0">
              <a:solidFill>
                <a:schemeClr val="bg1">
                  <a:lumMod val="75000"/>
                  <a:lumOff val="25000"/>
                </a:schemeClr>
              </a:solidFill>
            </a:endParaRPr>
          </a:p>
        </p:txBody>
      </p:sp>
      <p:sp>
        <p:nvSpPr>
          <p:cNvPr id="15" name="Rectangle 14"/>
          <p:cNvSpPr/>
          <p:nvPr/>
        </p:nvSpPr>
        <p:spPr>
          <a:xfrm>
            <a:off x="7618016" y="4084429"/>
            <a:ext cx="4367662" cy="1323439"/>
          </a:xfrm>
          <a:prstGeom prst="rect">
            <a:avLst/>
          </a:prstGeom>
        </p:spPr>
        <p:txBody>
          <a:bodyPr wrap="square">
            <a:spAutoFit/>
          </a:bodyPr>
          <a:lstStyle/>
          <a:p>
            <a:pPr marL="285750" indent="-285750" fontAlgn="ctr">
              <a:buFont typeface="Arial" pitchFamily="34" charset="0"/>
              <a:buChar char="•"/>
            </a:pPr>
            <a:r>
              <a:rPr lang="en-US" sz="1600" dirty="0"/>
              <a:t>The only way to get the best of an argument is to avoid it</a:t>
            </a:r>
          </a:p>
          <a:p>
            <a:pPr marL="285750" indent="-285750" fontAlgn="ctr">
              <a:buFont typeface="Arial" pitchFamily="34" charset="0"/>
              <a:buChar char="•"/>
            </a:pPr>
            <a:r>
              <a:rPr lang="en-US" sz="1600" dirty="0"/>
              <a:t>Show respect for the other person’s opinion. Never tell them they are wrong</a:t>
            </a:r>
            <a:r>
              <a:rPr lang="en-US" sz="1600" dirty="0" smtClean="0"/>
              <a:t>.</a:t>
            </a:r>
          </a:p>
          <a:p>
            <a:pPr fontAlgn="ctr"/>
            <a:r>
              <a:rPr lang="en-US" sz="1600" dirty="0" smtClean="0"/>
              <a:t>-- Dale Carnegie</a:t>
            </a:r>
            <a:endParaRPr lang="en-US" sz="1600" dirty="0"/>
          </a:p>
        </p:txBody>
      </p:sp>
    </p:spTree>
    <p:extLst>
      <p:ext uri="{BB962C8B-B14F-4D97-AF65-F5344CB8AC3E}">
        <p14:creationId xmlns:p14="http://schemas.microsoft.com/office/powerpoint/2010/main" val="38953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4573" y="3599330"/>
            <a:ext cx="3139070" cy="1443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4294967295"/>
          </p:nvPr>
        </p:nvSpPr>
        <p:spPr>
          <a:xfrm>
            <a:off x="609441" y="1143000"/>
            <a:ext cx="10055781" cy="3474720"/>
          </a:xfrm>
          <a:prstGeom prst="rect">
            <a:avLst/>
          </a:prstGeom>
        </p:spPr>
        <p:txBody>
          <a:bodyPr/>
          <a:lstStyle/>
          <a:p>
            <a:pPr marL="502920" indent="-457200">
              <a:buFont typeface="+mj-lt"/>
              <a:buAutoNum type="arabicPeriod"/>
            </a:pPr>
            <a:r>
              <a:rPr lang="en-US" sz="2400" b="1" dirty="0"/>
              <a:t>Live a purpose driven life and PLAN to WIN!</a:t>
            </a:r>
          </a:p>
          <a:p>
            <a:pPr marL="502920" indent="-457200">
              <a:buFont typeface="+mj-lt"/>
              <a:buAutoNum type="arabicPeriod"/>
            </a:pPr>
            <a:r>
              <a:rPr lang="en-US" sz="2400" b="1" dirty="0" smtClean="0"/>
              <a:t>Act </a:t>
            </a:r>
            <a:r>
              <a:rPr lang="en-US" sz="2400" b="1" dirty="0"/>
              <a:t>like a </a:t>
            </a:r>
            <a:r>
              <a:rPr lang="en-US" sz="2400" b="1" dirty="0" smtClean="0"/>
              <a:t>leader – Read a book</a:t>
            </a:r>
          </a:p>
          <a:p>
            <a:pPr marL="502920" indent="-457200">
              <a:buFont typeface="+mj-lt"/>
              <a:buAutoNum type="arabicPeriod"/>
            </a:pPr>
            <a:r>
              <a:rPr lang="en-US" sz="2400" b="1" dirty="0" smtClean="0"/>
              <a:t>Help </a:t>
            </a:r>
            <a:r>
              <a:rPr lang="en-US" sz="2400" b="1" dirty="0"/>
              <a:t>Others And You Will Become a People Person </a:t>
            </a:r>
            <a:endParaRPr lang="en-US" sz="2400" b="1" dirty="0" smtClean="0"/>
          </a:p>
          <a:p>
            <a:pPr marL="502920" indent="-457200">
              <a:buFont typeface="+mj-lt"/>
              <a:buAutoNum type="arabicPeriod"/>
            </a:pPr>
            <a:r>
              <a:rPr lang="en-US" sz="2400" b="1" dirty="0" smtClean="0"/>
              <a:t>Invest </a:t>
            </a:r>
            <a:r>
              <a:rPr lang="en-US" sz="2400" b="1" dirty="0"/>
              <a:t>in Yourself; Educate </a:t>
            </a:r>
            <a:r>
              <a:rPr lang="en-US" sz="2400" b="1" dirty="0" smtClean="0"/>
              <a:t>Yourself</a:t>
            </a:r>
          </a:p>
          <a:p>
            <a:pPr marL="502920" indent="-457200">
              <a:buFont typeface="+mj-lt"/>
              <a:buAutoNum type="arabicPeriod"/>
            </a:pPr>
            <a:r>
              <a:rPr lang="en-US" sz="2400" b="1" dirty="0" smtClean="0"/>
              <a:t>Start NOW!</a:t>
            </a:r>
          </a:p>
          <a:p>
            <a:pPr marL="502920" indent="-457200">
              <a:buFont typeface="+mj-lt"/>
              <a:buAutoNum type="arabicPeriod"/>
            </a:pPr>
            <a:endParaRPr lang="en-US" sz="2400" b="1" dirty="0" smtClean="0"/>
          </a:p>
          <a:p>
            <a:pPr marL="502920" indent="-457200">
              <a:buFont typeface="+mj-lt"/>
              <a:buAutoNum type="arabicPeriod"/>
            </a:pPr>
            <a:endParaRPr lang="en-US" sz="2400" b="1" dirty="0" smtClean="0"/>
          </a:p>
          <a:p>
            <a:pPr marL="502920" indent="-457200">
              <a:buFont typeface="+mj-lt"/>
              <a:buAutoNum type="arabicPeriod"/>
            </a:pPr>
            <a:endParaRPr lang="en-US" b="1" dirty="0"/>
          </a:p>
        </p:txBody>
      </p:sp>
      <p:sp>
        <p:nvSpPr>
          <p:cNvPr id="2" name="Title 1"/>
          <p:cNvSpPr>
            <a:spLocks noGrp="1"/>
          </p:cNvSpPr>
          <p:nvPr>
            <p:ph type="title"/>
          </p:nvPr>
        </p:nvSpPr>
        <p:spPr>
          <a:xfrm>
            <a:off x="1117309" y="152400"/>
            <a:ext cx="9954207" cy="1143000"/>
          </a:xfrm>
          <a:prstGeom prst="rect">
            <a:avLst/>
          </a:prstGeom>
        </p:spPr>
        <p:txBody>
          <a:bodyPr>
            <a:normAutofit/>
          </a:bodyPr>
          <a:lstStyle/>
          <a:p>
            <a:r>
              <a:rPr lang="en-US" sz="4400" dirty="0"/>
              <a:t>Key </a:t>
            </a:r>
            <a:r>
              <a:rPr lang="en-US" sz="4400" dirty="0" smtClean="0"/>
              <a:t>Takeaways - 5 Magic Tips </a:t>
            </a:r>
            <a:endParaRPr lang="en-US" sz="4400" dirty="0"/>
          </a:p>
        </p:txBody>
      </p:sp>
      <p:sp>
        <p:nvSpPr>
          <p:cNvPr id="4" name="TextBox 3"/>
          <p:cNvSpPr txBox="1"/>
          <p:nvPr/>
        </p:nvSpPr>
        <p:spPr>
          <a:xfrm>
            <a:off x="286796" y="4080933"/>
            <a:ext cx="7414869" cy="1292662"/>
          </a:xfrm>
          <a:prstGeom prst="rect">
            <a:avLst/>
          </a:prstGeom>
          <a:noFill/>
        </p:spPr>
        <p:txBody>
          <a:bodyPr wrap="square" rtlCol="0">
            <a:spAutoFit/>
          </a:bodyPr>
          <a:lstStyle/>
          <a:p>
            <a:r>
              <a:rPr lang="en-US" dirty="0" smtClean="0"/>
              <a:t>Recommended Reading:</a:t>
            </a:r>
          </a:p>
          <a:p>
            <a:pPr marL="742950" lvl="1" indent="-285750">
              <a:buFont typeface="Arial" pitchFamily="34" charset="0"/>
              <a:buChar char="•"/>
            </a:pPr>
            <a:r>
              <a:rPr lang="en-US" sz="1400" dirty="0"/>
              <a:t>Dale Carnegie – How To Win Friends and Influence People</a:t>
            </a:r>
          </a:p>
          <a:p>
            <a:pPr marL="742950" lvl="1" indent="-285750">
              <a:buFont typeface="Arial" pitchFamily="34" charset="0"/>
              <a:buChar char="•"/>
            </a:pPr>
            <a:r>
              <a:rPr lang="en-US" sz="1400" dirty="0"/>
              <a:t>Stephen Covey – 7 Habits of Highly Effective People</a:t>
            </a:r>
          </a:p>
          <a:p>
            <a:pPr marL="742950" lvl="1" indent="-285750">
              <a:buFont typeface="Arial" pitchFamily="34" charset="0"/>
              <a:buChar char="•"/>
            </a:pPr>
            <a:r>
              <a:rPr lang="en-US" sz="1400" dirty="0" err="1"/>
              <a:t>Zig</a:t>
            </a:r>
            <a:r>
              <a:rPr lang="en-US" sz="1400" dirty="0"/>
              <a:t> </a:t>
            </a:r>
            <a:r>
              <a:rPr lang="en-US" sz="1400" dirty="0" err="1"/>
              <a:t>Ziglar</a:t>
            </a:r>
            <a:r>
              <a:rPr lang="en-US" sz="1400" dirty="0"/>
              <a:t> – See You At The Top</a:t>
            </a:r>
            <a:endParaRPr lang="en-US" dirty="0" smtClean="0"/>
          </a:p>
          <a:p>
            <a:endParaRPr lang="en-US" dirty="0" smtClean="0"/>
          </a:p>
        </p:txBody>
      </p:sp>
      <p:sp>
        <p:nvSpPr>
          <p:cNvPr id="5" name="Rectangle 4"/>
          <p:cNvSpPr/>
          <p:nvPr/>
        </p:nvSpPr>
        <p:spPr>
          <a:xfrm>
            <a:off x="286796" y="5865677"/>
            <a:ext cx="9446339" cy="861774"/>
          </a:xfrm>
          <a:prstGeom prst="rect">
            <a:avLst/>
          </a:prstGeom>
        </p:spPr>
        <p:txBody>
          <a:bodyPr wrap="square">
            <a:spAutoFit/>
          </a:bodyPr>
          <a:lstStyle/>
          <a:p>
            <a:r>
              <a:rPr lang="en-US" sz="1600" b="1" dirty="0"/>
              <a:t>"There are two ways to climb an oak tree. You can climb it, or you can sit on an acorn and wait for it to grow</a:t>
            </a:r>
            <a:r>
              <a:rPr lang="en-US" sz="1600" b="1" dirty="0" smtClean="0"/>
              <a:t>.“</a:t>
            </a:r>
          </a:p>
          <a:p>
            <a:r>
              <a:rPr lang="en-US" sz="1600" b="1" dirty="0" smtClean="0"/>
              <a:t>-- </a:t>
            </a:r>
            <a:r>
              <a:rPr lang="en-US" sz="1600" b="1" dirty="0" err="1" smtClean="0"/>
              <a:t>Zig</a:t>
            </a:r>
            <a:r>
              <a:rPr lang="en-US" sz="1600" b="1" dirty="0" smtClean="0"/>
              <a:t> </a:t>
            </a:r>
            <a:r>
              <a:rPr lang="en-US" sz="1600" b="1" dirty="0" err="1" smtClean="0"/>
              <a:t>Ziglar</a:t>
            </a:r>
            <a:endParaRPr lang="en-US" sz="1600" b="1" dirty="0"/>
          </a:p>
        </p:txBody>
      </p:sp>
      <p:sp>
        <p:nvSpPr>
          <p:cNvPr id="7" name="Rectangle 6"/>
          <p:cNvSpPr/>
          <p:nvPr/>
        </p:nvSpPr>
        <p:spPr>
          <a:xfrm>
            <a:off x="4875530" y="4908808"/>
            <a:ext cx="6094413" cy="584775"/>
          </a:xfrm>
          <a:prstGeom prst="rect">
            <a:avLst/>
          </a:prstGeom>
        </p:spPr>
        <p:txBody>
          <a:bodyPr>
            <a:spAutoFit/>
          </a:bodyPr>
          <a:lstStyle/>
          <a:p>
            <a:r>
              <a:rPr lang="en-US" sz="1600" dirty="0"/>
              <a:t>Sign up to be alerted when Dan’s book  on building the technology community comes out </a:t>
            </a:r>
            <a:r>
              <a:rPr lang="en-US" sz="1600" dirty="0">
                <a:hlinkClick r:id="rId3"/>
              </a:rPr>
              <a:t>http://www.ITProGuru.com</a:t>
            </a:r>
            <a:r>
              <a:rPr lang="en-US" sz="1600" dirty="0"/>
              <a:t> </a:t>
            </a:r>
          </a:p>
        </p:txBody>
      </p:sp>
    </p:spTree>
    <p:extLst>
      <p:ext uri="{BB962C8B-B14F-4D97-AF65-F5344CB8AC3E}">
        <p14:creationId xmlns:p14="http://schemas.microsoft.com/office/powerpoint/2010/main" val="174705514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82864261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2912428" y="631412"/>
            <a:ext cx="7618016" cy="71340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88" tIns="60944" rIns="121888" bIns="60944" rtlCol="0" anchor="b" anchorCtr="0"/>
          <a:lstStyle/>
          <a:p>
            <a:pPr indent="-609443"/>
            <a:r>
              <a:rPr lang="en-US" sz="3200" dirty="0">
                <a:latin typeface="Segoe Light"/>
                <a:cs typeface="Segoe Light"/>
              </a:rPr>
              <a:t>Emergency Exit, Rest Room, Cell</a:t>
            </a:r>
            <a:endParaRPr lang="en-US" sz="3200" dirty="0">
              <a:solidFill>
                <a:srgbClr val="EB7C00"/>
              </a:solidFill>
              <a:latin typeface="Segoe Light"/>
              <a:cs typeface="Segoe Light"/>
            </a:endParaRPr>
          </a:p>
        </p:txBody>
      </p:sp>
      <p:sp>
        <p:nvSpPr>
          <p:cNvPr id="8" name="Rectangle 7"/>
          <p:cNvSpPr/>
          <p:nvPr/>
        </p:nvSpPr>
        <p:spPr>
          <a:xfrm>
            <a:off x="2912428" y="2207592"/>
            <a:ext cx="7618016" cy="71340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lIns="121888" tIns="60944" rIns="121888" bIns="60944" rtlCol="0" anchor="b" anchorCtr="0"/>
          <a:lstStyle/>
          <a:p>
            <a:pPr indent="-609443"/>
            <a:r>
              <a:rPr lang="en-US" sz="3200" dirty="0">
                <a:solidFill>
                  <a:schemeClr val="bg1"/>
                </a:solidFill>
                <a:latin typeface="Segoe Light"/>
                <a:cs typeface="Segoe Light"/>
              </a:rPr>
              <a:t>Continual Partnership</a:t>
            </a:r>
          </a:p>
        </p:txBody>
      </p:sp>
      <p:sp>
        <p:nvSpPr>
          <p:cNvPr id="9" name="Rectangle 8"/>
          <p:cNvSpPr/>
          <p:nvPr/>
        </p:nvSpPr>
        <p:spPr>
          <a:xfrm>
            <a:off x="2912428" y="1397000"/>
            <a:ext cx="7618016" cy="713408"/>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121888" tIns="60944" rIns="121888" bIns="60944" rtlCol="0" anchor="b" anchorCtr="0"/>
          <a:lstStyle/>
          <a:p>
            <a:pPr indent="-609443"/>
            <a:r>
              <a:rPr lang="en-US" sz="3200" dirty="0" smtClean="0">
                <a:latin typeface="Segoe Light"/>
                <a:cs typeface="Segoe Light"/>
              </a:rPr>
              <a:t>Event </a:t>
            </a:r>
            <a:r>
              <a:rPr lang="en-US" sz="3200" dirty="0">
                <a:latin typeface="Segoe Light"/>
                <a:cs typeface="Segoe Light"/>
              </a:rPr>
              <a:t>Format</a:t>
            </a:r>
            <a:endParaRPr lang="en-US" sz="3200" dirty="0">
              <a:solidFill>
                <a:srgbClr val="EB7C00"/>
              </a:solidFill>
              <a:latin typeface="Segoe Light"/>
              <a:cs typeface="Segoe Light"/>
            </a:endParaRPr>
          </a:p>
        </p:txBody>
      </p:sp>
      <p:sp>
        <p:nvSpPr>
          <p:cNvPr id="10" name="Rectangle 9"/>
          <p:cNvSpPr/>
          <p:nvPr/>
        </p:nvSpPr>
        <p:spPr>
          <a:xfrm>
            <a:off x="2912428" y="3022600"/>
            <a:ext cx="7618016" cy="2540000"/>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lIns="121888" tIns="60944" rIns="121888" bIns="60944" rtlCol="0" anchor="b" anchorCtr="0"/>
          <a:lstStyle/>
          <a:p>
            <a:pPr indent="-609443"/>
            <a:r>
              <a:rPr lang="en-US" sz="3200" b="1" dirty="0">
                <a:solidFill>
                  <a:schemeClr val="bg1"/>
                </a:solidFill>
                <a:latin typeface="Segoe Light"/>
                <a:cs typeface="Segoe Light"/>
              </a:rPr>
              <a:t>9</a:t>
            </a:r>
            <a:r>
              <a:rPr lang="en-US" sz="3200" dirty="0">
                <a:solidFill>
                  <a:schemeClr val="bg1"/>
                </a:solidFill>
                <a:latin typeface="Segoe Light"/>
                <a:cs typeface="Segoe Light"/>
              </a:rPr>
              <a:t> - Yeah, I learned </a:t>
            </a:r>
            <a:r>
              <a:rPr lang="en-US" sz="3200" dirty="0" smtClean="0">
                <a:solidFill>
                  <a:schemeClr val="bg1"/>
                </a:solidFill>
                <a:latin typeface="Segoe Light"/>
                <a:cs typeface="Segoe Light"/>
              </a:rPr>
              <a:t>plenty     </a:t>
            </a:r>
            <a:r>
              <a:rPr lang="en-US" sz="1400" dirty="0" smtClean="0">
                <a:solidFill>
                  <a:schemeClr val="bg1"/>
                </a:solidFill>
                <a:latin typeface="Segoe Light"/>
                <a:cs typeface="Segoe Light"/>
              </a:rPr>
              <a:t> </a:t>
            </a:r>
            <a:r>
              <a:rPr lang="en-US" sz="3200" dirty="0" smtClean="0">
                <a:solidFill>
                  <a:schemeClr val="bg1"/>
                </a:solidFill>
                <a:latin typeface="Segoe Light"/>
                <a:cs typeface="Segoe Light"/>
              </a:rPr>
              <a:t>(A-)</a:t>
            </a:r>
            <a:endParaRPr lang="en-US" sz="3200" dirty="0">
              <a:solidFill>
                <a:schemeClr val="bg1"/>
              </a:solidFill>
              <a:latin typeface="Segoe Light"/>
              <a:cs typeface="Segoe Light"/>
            </a:endParaRPr>
          </a:p>
          <a:p>
            <a:pPr indent="-609443"/>
            <a:r>
              <a:rPr lang="en-US" sz="3200" b="1" dirty="0">
                <a:solidFill>
                  <a:schemeClr val="bg1"/>
                </a:solidFill>
                <a:latin typeface="Segoe Light"/>
                <a:cs typeface="Segoe Light"/>
              </a:rPr>
              <a:t>8</a:t>
            </a:r>
            <a:r>
              <a:rPr lang="en-US" sz="3200" dirty="0">
                <a:solidFill>
                  <a:schemeClr val="bg1"/>
                </a:solidFill>
                <a:latin typeface="Segoe Light"/>
                <a:cs typeface="Segoe Light"/>
              </a:rPr>
              <a:t> - Cool </a:t>
            </a:r>
            <a:r>
              <a:rPr lang="en-US" sz="3200" dirty="0" smtClean="0">
                <a:solidFill>
                  <a:schemeClr val="bg1"/>
                </a:solidFill>
                <a:latin typeface="Segoe Light"/>
                <a:cs typeface="Segoe Light"/>
              </a:rPr>
              <a:t>event                       (B-)</a:t>
            </a:r>
            <a:endParaRPr lang="en-US" sz="3200" dirty="0">
              <a:solidFill>
                <a:schemeClr val="bg1"/>
              </a:solidFill>
              <a:latin typeface="Segoe Light"/>
              <a:cs typeface="Segoe Light"/>
            </a:endParaRPr>
          </a:p>
          <a:p>
            <a:pPr indent="-609443"/>
            <a:r>
              <a:rPr lang="en-US" sz="3200" dirty="0">
                <a:solidFill>
                  <a:schemeClr val="bg1"/>
                </a:solidFill>
                <a:latin typeface="Segoe Light"/>
                <a:cs typeface="Segoe Light"/>
              </a:rPr>
              <a:t>7 - </a:t>
            </a:r>
            <a:r>
              <a:rPr lang="en-US" sz="3200" dirty="0" smtClean="0">
                <a:solidFill>
                  <a:schemeClr val="bg1"/>
                </a:solidFill>
                <a:latin typeface="Segoe Light"/>
                <a:cs typeface="Segoe Light"/>
              </a:rPr>
              <a:t>Action </a:t>
            </a:r>
            <a:r>
              <a:rPr lang="en-US" sz="3200" dirty="0">
                <a:solidFill>
                  <a:schemeClr val="bg1"/>
                </a:solidFill>
                <a:latin typeface="Segoe Light"/>
                <a:cs typeface="Segoe Light"/>
              </a:rPr>
              <a:t>items to </a:t>
            </a:r>
            <a:r>
              <a:rPr lang="en-US" sz="3200" dirty="0" smtClean="0">
                <a:solidFill>
                  <a:schemeClr val="bg1"/>
                </a:solidFill>
                <a:latin typeface="Segoe Light"/>
                <a:cs typeface="Segoe Light"/>
              </a:rPr>
              <a:t>improve   (C-)</a:t>
            </a:r>
            <a:endParaRPr lang="en-US" sz="3200" dirty="0">
              <a:solidFill>
                <a:schemeClr val="bg1"/>
              </a:solidFill>
              <a:latin typeface="Segoe Light"/>
              <a:cs typeface="Segoe Light"/>
            </a:endParaRPr>
          </a:p>
          <a:p>
            <a:pPr indent="-609443"/>
            <a:r>
              <a:rPr lang="en-US" sz="3200" dirty="0">
                <a:solidFill>
                  <a:schemeClr val="bg1"/>
                </a:solidFill>
                <a:latin typeface="Segoe Light"/>
                <a:cs typeface="Segoe Light"/>
              </a:rPr>
              <a:t>6 – This is not </a:t>
            </a:r>
            <a:r>
              <a:rPr lang="en-US" sz="3200" dirty="0" smtClean="0">
                <a:solidFill>
                  <a:schemeClr val="bg1"/>
                </a:solidFill>
                <a:latin typeface="Segoe Light"/>
                <a:cs typeface="Segoe Light"/>
              </a:rPr>
              <a:t>good              (D-)</a:t>
            </a:r>
            <a:endParaRPr lang="en-US" sz="3200" dirty="0">
              <a:solidFill>
                <a:schemeClr val="bg1"/>
              </a:solidFill>
              <a:latin typeface="Segoe Light"/>
              <a:cs typeface="Segoe Light"/>
            </a:endParaRPr>
          </a:p>
          <a:p>
            <a:pPr indent="-609443"/>
            <a:r>
              <a:rPr lang="en-US" sz="3200" dirty="0">
                <a:solidFill>
                  <a:schemeClr val="bg1"/>
                </a:solidFill>
                <a:latin typeface="Segoe Light"/>
                <a:cs typeface="Segoe Light"/>
              </a:rPr>
              <a:t>… </a:t>
            </a:r>
            <a:r>
              <a:rPr lang="en-US" sz="3200" dirty="0" smtClean="0">
                <a:solidFill>
                  <a:schemeClr val="bg1"/>
                </a:solidFill>
                <a:latin typeface="Segoe Light"/>
                <a:cs typeface="Segoe Light"/>
              </a:rPr>
              <a:t>You get the picture…</a:t>
            </a:r>
            <a:endParaRPr lang="en-US" sz="3200" dirty="0">
              <a:solidFill>
                <a:schemeClr val="bg1"/>
              </a:solidFill>
              <a:latin typeface="Segoe Light"/>
              <a:cs typeface="Segoe Light"/>
            </a:endParaRPr>
          </a:p>
        </p:txBody>
      </p:sp>
      <p:sp>
        <p:nvSpPr>
          <p:cNvPr id="12" name="Rectangle 11"/>
          <p:cNvSpPr/>
          <p:nvPr/>
        </p:nvSpPr>
        <p:spPr>
          <a:xfrm>
            <a:off x="2912428" y="5681475"/>
            <a:ext cx="7618016" cy="693925"/>
          </a:xfrm>
          <a:prstGeom prst="rect">
            <a:avLst/>
          </a:prstGeom>
          <a:solidFill>
            <a:srgbClr val="FF8A00"/>
          </a:solidFill>
          <a:ln>
            <a:noFill/>
          </a:ln>
          <a:effectLst/>
        </p:spPr>
        <p:style>
          <a:lnRef idx="1">
            <a:schemeClr val="accent1"/>
          </a:lnRef>
          <a:fillRef idx="3">
            <a:schemeClr val="accent1"/>
          </a:fillRef>
          <a:effectRef idx="2">
            <a:schemeClr val="accent1"/>
          </a:effectRef>
          <a:fontRef idx="minor">
            <a:schemeClr val="lt1"/>
          </a:fontRef>
        </p:style>
        <p:txBody>
          <a:bodyPr lIns="121888" tIns="60944" rIns="121888" bIns="60944" rtlCol="0" anchor="b" anchorCtr="0"/>
          <a:lstStyle/>
          <a:p>
            <a:pPr indent="-609443"/>
            <a:r>
              <a:rPr lang="en-US" sz="3200" dirty="0">
                <a:solidFill>
                  <a:schemeClr val="bg1"/>
                </a:solidFill>
                <a:latin typeface="Segoe Light"/>
                <a:cs typeface="Segoe Light"/>
              </a:rPr>
              <a:t>Score generously, </a:t>
            </a:r>
            <a:r>
              <a:rPr lang="en-US" sz="3200" dirty="0" smtClean="0">
                <a:solidFill>
                  <a:schemeClr val="bg1"/>
                </a:solidFill>
                <a:latin typeface="Segoe Light"/>
                <a:cs typeface="Segoe Light"/>
              </a:rPr>
              <a:t>actionable </a:t>
            </a:r>
            <a:r>
              <a:rPr lang="en-US" sz="3200" dirty="0">
                <a:solidFill>
                  <a:schemeClr val="bg1"/>
                </a:solidFill>
                <a:latin typeface="Segoe Light"/>
                <a:cs typeface="Segoe Light"/>
              </a:rPr>
              <a:t>feedback </a:t>
            </a:r>
          </a:p>
        </p:txBody>
      </p:sp>
      <p:sp>
        <p:nvSpPr>
          <p:cNvPr id="2" name="TextBox 1"/>
          <p:cNvSpPr txBox="1"/>
          <p:nvPr/>
        </p:nvSpPr>
        <p:spPr>
          <a:xfrm>
            <a:off x="812588" y="4343400"/>
            <a:ext cx="5756487" cy="1969771"/>
          </a:xfrm>
          <a:prstGeom prst="rect">
            <a:avLst/>
          </a:prstGeom>
          <a:noFill/>
        </p:spPr>
        <p:txBody>
          <a:bodyPr vert="vert270" wrap="none" lIns="0" tIns="0" rIns="0" bIns="0" rtlCol="0">
            <a:spAutoFit/>
          </a:bodyPr>
          <a:lstStyle/>
          <a:p>
            <a:r>
              <a:rPr lang="en-US" sz="12800" dirty="0">
                <a:solidFill>
                  <a:schemeClr val="tx1">
                    <a:lumMod val="50000"/>
                    <a:lumOff val="50000"/>
                  </a:schemeClr>
                </a:solidFill>
                <a:latin typeface="Segoe UI Light" pitchFamily="34" charset="0"/>
              </a:rPr>
              <a:t>Logistics</a:t>
            </a:r>
          </a:p>
        </p:txBody>
      </p:sp>
    </p:spTree>
    <p:extLst>
      <p:ext uri="{BB962C8B-B14F-4D97-AF65-F5344CB8AC3E}">
        <p14:creationId xmlns:p14="http://schemas.microsoft.com/office/powerpoint/2010/main" val="3354909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Rectangle 27"/>
          <p:cNvSpPr/>
          <p:nvPr/>
        </p:nvSpPr>
        <p:spPr bwMode="auto">
          <a:xfrm>
            <a:off x="508095" y="3223051"/>
            <a:ext cx="2795836" cy="1782026"/>
          </a:xfrm>
          <a:prstGeom prst="rect">
            <a:avLst/>
          </a:prstGeom>
          <a:solidFill>
            <a:srgbClr val="00188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731520" bIns="91440" numCol="1" rtlCol="0" anchor="b" anchorCtr="0" compatLnSpc="1">
            <a:prstTxWarp prst="textNoShape">
              <a:avLst/>
            </a:prstTxWarp>
          </a:bodyPr>
          <a:lstStyle/>
          <a:p>
            <a:pPr defTabSz="1088456">
              <a:spcBef>
                <a:spcPct val="50000"/>
              </a:spcBef>
            </a:pPr>
            <a:r>
              <a:rPr lang="en-US" dirty="0" smtClean="0">
                <a:solidFill>
                  <a:schemeClr val="tx1"/>
                </a:solidFill>
              </a:rPr>
              <a:t>Windows Server</a:t>
            </a:r>
            <a:endParaRPr lang="en-US" dirty="0">
              <a:solidFill>
                <a:schemeClr val="tx1"/>
              </a:solidFill>
            </a:endParaRPr>
          </a:p>
        </p:txBody>
      </p:sp>
      <p:sp>
        <p:nvSpPr>
          <p:cNvPr id="29" name="Rectangle 28"/>
          <p:cNvSpPr/>
          <p:nvPr/>
        </p:nvSpPr>
        <p:spPr bwMode="auto">
          <a:xfrm>
            <a:off x="3373384" y="3223051"/>
            <a:ext cx="8294552" cy="1782026"/>
          </a:xfrm>
          <a:prstGeom prst="rect">
            <a:avLst/>
          </a:prstGeom>
          <a:solidFill>
            <a:schemeClr val="bg1">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274320" bIns="45718" numCol="1" rtlCol="0" anchor="ctr" anchorCtr="0" compatLnSpc="1">
            <a:prstTxWarp prst="textNoShape">
              <a:avLst/>
            </a:prstTxWarp>
          </a:bodyPr>
          <a:lstStyle/>
          <a:p>
            <a:pPr marL="285750" indent="-285750" defTabSz="1088456">
              <a:spcBef>
                <a:spcPts val="699"/>
              </a:spcBef>
              <a:buFont typeface="Arial"/>
              <a:buChar char="•"/>
            </a:pPr>
            <a:r>
              <a:rPr lang="en-US" dirty="0"/>
              <a:t>1.4 GHz 64-bit processor</a:t>
            </a:r>
          </a:p>
          <a:p>
            <a:pPr marL="285750" indent="-285750" defTabSz="1088456">
              <a:spcBef>
                <a:spcPts val="699"/>
              </a:spcBef>
              <a:buFont typeface="Arial"/>
              <a:buChar char="•"/>
            </a:pPr>
            <a:r>
              <a:rPr lang="en-US" dirty="0"/>
              <a:t>512 MB RAM</a:t>
            </a:r>
          </a:p>
          <a:p>
            <a:pPr marL="285750" indent="-285750" defTabSz="1088456">
              <a:spcBef>
                <a:spcPts val="699"/>
              </a:spcBef>
              <a:buFont typeface="Arial"/>
              <a:buChar char="•"/>
            </a:pPr>
            <a:r>
              <a:rPr lang="en-US" dirty="0"/>
              <a:t>32 GB Disk Space</a:t>
            </a:r>
          </a:p>
          <a:p>
            <a:pPr marL="285750" indent="-285750">
              <a:buFont typeface="Arial" pitchFamily="34" charset="0"/>
              <a:buChar char="•"/>
            </a:pPr>
            <a:r>
              <a:rPr lang="en-US" dirty="0" smtClean="0"/>
              <a:t>Super </a:t>
            </a:r>
            <a:r>
              <a:rPr lang="en-US" dirty="0"/>
              <a:t>VGA (800 x 600) or higher-resolution </a:t>
            </a:r>
            <a:r>
              <a:rPr lang="en-US" dirty="0" smtClean="0"/>
              <a:t>monitor</a:t>
            </a:r>
          </a:p>
          <a:p>
            <a:pPr marL="285750" indent="-285750">
              <a:buFont typeface="Arial" pitchFamily="34" charset="0"/>
              <a:buChar char="•"/>
            </a:pPr>
            <a:r>
              <a:rPr lang="en-US" dirty="0"/>
              <a:t>DVD drive, Keyboard, </a:t>
            </a:r>
            <a:r>
              <a:rPr lang="en-US" dirty="0" smtClean="0"/>
              <a:t>mouse</a:t>
            </a:r>
            <a:endParaRPr lang="en-US" dirty="0"/>
          </a:p>
        </p:txBody>
      </p:sp>
      <p:sp>
        <p:nvSpPr>
          <p:cNvPr id="24" name="Rectangle 23"/>
          <p:cNvSpPr/>
          <p:nvPr/>
        </p:nvSpPr>
        <p:spPr bwMode="auto">
          <a:xfrm>
            <a:off x="508095" y="1321473"/>
            <a:ext cx="2795836" cy="1770439"/>
          </a:xfrm>
          <a:prstGeom prst="rect">
            <a:avLst/>
          </a:prstGeom>
          <a:solidFill>
            <a:srgbClr val="00188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731520" bIns="91440" numCol="1" rtlCol="0" anchor="b" anchorCtr="0" compatLnSpc="1">
            <a:prstTxWarp prst="textNoShape">
              <a:avLst/>
            </a:prstTxWarp>
          </a:bodyPr>
          <a:lstStyle/>
          <a:p>
            <a:pPr defTabSz="1088456">
              <a:spcBef>
                <a:spcPct val="50000"/>
              </a:spcBef>
            </a:pPr>
            <a:r>
              <a:rPr lang="en-US" dirty="0" smtClean="0">
                <a:solidFill>
                  <a:schemeClr val="tx1"/>
                </a:solidFill>
              </a:rPr>
              <a:t>Windows 8</a:t>
            </a:r>
            <a:endParaRPr lang="en-US" dirty="0">
              <a:solidFill>
                <a:schemeClr val="tx1"/>
              </a:solidFill>
            </a:endParaRPr>
          </a:p>
        </p:txBody>
      </p:sp>
      <p:sp>
        <p:nvSpPr>
          <p:cNvPr id="25" name="Rectangle 24"/>
          <p:cNvSpPr/>
          <p:nvPr/>
        </p:nvSpPr>
        <p:spPr bwMode="auto">
          <a:xfrm>
            <a:off x="3373384" y="1321473"/>
            <a:ext cx="8294552" cy="1770439"/>
          </a:xfrm>
          <a:prstGeom prst="rect">
            <a:avLst/>
          </a:prstGeom>
          <a:solidFill>
            <a:schemeClr val="bg1">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274320" bIns="45718" numCol="1" rtlCol="0" anchor="ctr" anchorCtr="0" compatLnSpc="1">
            <a:prstTxWarp prst="textNoShape">
              <a:avLst/>
            </a:prstTxWarp>
          </a:bodyPr>
          <a:lstStyle/>
          <a:p>
            <a:pPr marL="285750" indent="-285750">
              <a:buFont typeface="Arial" pitchFamily="34" charset="0"/>
              <a:buChar char="•"/>
            </a:pPr>
            <a:r>
              <a:rPr lang="en-US" dirty="0"/>
              <a:t>1 gigahertz (GHz) or faster 32-bit (x86) or 64-bit (x64) processor</a:t>
            </a:r>
          </a:p>
          <a:p>
            <a:pPr marL="285750" indent="-285750">
              <a:buFont typeface="Arial" pitchFamily="34" charset="0"/>
              <a:buChar char="•"/>
            </a:pPr>
            <a:r>
              <a:rPr lang="en-US" dirty="0"/>
              <a:t>1 gigabyte (GB) RAM (32-bit) or 2 GB RAM (64-bit)</a:t>
            </a:r>
          </a:p>
          <a:p>
            <a:pPr marL="285750" indent="-285750">
              <a:buFont typeface="Arial" pitchFamily="34" charset="0"/>
              <a:buChar char="•"/>
            </a:pPr>
            <a:r>
              <a:rPr lang="en-US" dirty="0"/>
              <a:t>16 GB available hard disk space (32-bit) or 20 GB (64-bit)</a:t>
            </a:r>
          </a:p>
          <a:p>
            <a:pPr marL="285750" indent="-285750">
              <a:buFont typeface="Arial" pitchFamily="34" charset="0"/>
              <a:buChar char="•"/>
            </a:pPr>
            <a:r>
              <a:rPr lang="en-US" dirty="0"/>
              <a:t>DirectX 9 graphics device with WDDM 1.0 or higher driver</a:t>
            </a:r>
          </a:p>
          <a:p>
            <a:pPr marL="285750" indent="-285750">
              <a:buFont typeface="Arial" pitchFamily="34" charset="0"/>
              <a:buChar char="•"/>
            </a:pPr>
            <a:r>
              <a:rPr lang="en-US" dirty="0"/>
              <a:t>Taking advantage of touch input requires a screen that supports multi-touch</a:t>
            </a:r>
          </a:p>
        </p:txBody>
      </p:sp>
      <p:sp>
        <p:nvSpPr>
          <p:cNvPr id="2" name="Title 1"/>
          <p:cNvSpPr>
            <a:spLocks noGrp="1"/>
          </p:cNvSpPr>
          <p:nvPr>
            <p:ph type="title"/>
          </p:nvPr>
        </p:nvSpPr>
        <p:spPr>
          <a:xfrm>
            <a:off x="519112" y="228600"/>
            <a:ext cx="11149013" cy="553998"/>
          </a:xfrm>
        </p:spPr>
        <p:txBody>
          <a:bodyPr/>
          <a:lstStyle/>
          <a:p>
            <a:r>
              <a:rPr lang="en-US" sz="4000" dirty="0" smtClean="0"/>
              <a:t>Windows Server 2012 Windows 8 Requirements</a:t>
            </a:r>
            <a:endParaRPr lang="en-US" sz="4000" dirty="0"/>
          </a:p>
        </p:txBody>
      </p:sp>
      <p:pic>
        <p:nvPicPr>
          <p:cNvPr id="34" name="Picture 3" descr="\\MAGNUM\Projects\Microsoft\Cloud Power FY12\Design\Icons\PNGs\Public_Cloud_Productivity.png"/>
          <p:cNvPicPr>
            <a:picLocks noChangeAspect="1" noChangeArrowheads="1"/>
          </p:cNvPicPr>
          <p:nvPr/>
        </p:nvPicPr>
        <p:blipFill>
          <a:blip r:embed="rId3" cstate="print">
            <a:lum bright="100000"/>
          </a:blip>
          <a:stretch>
            <a:fillRect/>
          </a:stretch>
        </p:blipFill>
        <p:spPr bwMode="auto">
          <a:xfrm>
            <a:off x="2033337" y="3349804"/>
            <a:ext cx="1145176" cy="1145176"/>
          </a:xfrm>
          <a:prstGeom prst="rect">
            <a:avLst/>
          </a:prstGeom>
          <a:noFill/>
        </p:spPr>
      </p:pic>
    </p:spTree>
    <p:extLst>
      <p:ext uri="{BB962C8B-B14F-4D97-AF65-F5344CB8AC3E}">
        <p14:creationId xmlns:p14="http://schemas.microsoft.com/office/powerpoint/2010/main" val="289779041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Rectangle 30"/>
          <p:cNvSpPr/>
          <p:nvPr/>
        </p:nvSpPr>
        <p:spPr bwMode="auto">
          <a:xfrm>
            <a:off x="421114" y="4185242"/>
            <a:ext cx="3123457" cy="1583566"/>
          </a:xfrm>
          <a:prstGeom prst="rect">
            <a:avLst/>
          </a:prstGeom>
          <a:solidFill>
            <a:srgbClr val="00188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731520" bIns="91440" numCol="1" rtlCol="0" anchor="b" anchorCtr="0" compatLnSpc="1">
            <a:prstTxWarp prst="textNoShape">
              <a:avLst/>
            </a:prstTxWarp>
          </a:bodyPr>
          <a:lstStyle/>
          <a:p>
            <a:pPr defTabSz="1088456">
              <a:spcBef>
                <a:spcPct val="50000"/>
              </a:spcBef>
            </a:pPr>
            <a:r>
              <a:rPr lang="en-US" dirty="0" smtClean="0">
                <a:solidFill>
                  <a:schemeClr val="tx1"/>
                </a:solidFill>
              </a:rPr>
              <a:t>Hyper-V on Client MUST have SLAT ****</a:t>
            </a:r>
            <a:endParaRPr lang="en-US" dirty="0">
              <a:solidFill>
                <a:schemeClr val="tx1"/>
              </a:solidFill>
            </a:endParaRPr>
          </a:p>
        </p:txBody>
      </p:sp>
      <p:sp>
        <p:nvSpPr>
          <p:cNvPr id="32" name="Rectangle 31"/>
          <p:cNvSpPr/>
          <p:nvPr/>
        </p:nvSpPr>
        <p:spPr bwMode="auto">
          <a:xfrm>
            <a:off x="3642121" y="4185242"/>
            <a:ext cx="7540502" cy="1583566"/>
          </a:xfrm>
          <a:prstGeom prst="rect">
            <a:avLst/>
          </a:prstGeom>
          <a:solidFill>
            <a:schemeClr val="bg1">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274320" bIns="45718" numCol="1" rtlCol="0" anchor="ctr" anchorCtr="0" compatLnSpc="1">
            <a:prstTxWarp prst="textNoShape">
              <a:avLst/>
            </a:prstTxWarp>
          </a:bodyPr>
          <a:lstStyle/>
          <a:p>
            <a:r>
              <a:rPr lang="de-DE" sz="1600" dirty="0" smtClean="0"/>
              <a:t>** Intel: </a:t>
            </a:r>
            <a:r>
              <a:rPr lang="en-US" sz="1600" dirty="0"/>
              <a:t>EPT </a:t>
            </a:r>
            <a:r>
              <a:rPr lang="en-US" sz="1600" dirty="0" smtClean="0"/>
              <a:t> Intel </a:t>
            </a:r>
            <a:r>
              <a:rPr lang="en-US" sz="1600" dirty="0"/>
              <a:t>processors whose names start with '</a:t>
            </a:r>
            <a:r>
              <a:rPr lang="en-US" sz="1600" dirty="0" err="1"/>
              <a:t>i</a:t>
            </a:r>
            <a:r>
              <a:rPr lang="en-US" sz="1600" dirty="0"/>
              <a:t>', e.g. i3, i5, i7, </a:t>
            </a:r>
            <a:r>
              <a:rPr lang="en-US" sz="1600" dirty="0" smtClean="0"/>
              <a:t>i9</a:t>
            </a:r>
          </a:p>
          <a:p>
            <a:r>
              <a:rPr lang="en-US" sz="1600" dirty="0" smtClean="0"/>
              <a:t>*** AMD: RVI/NPT</a:t>
            </a:r>
            <a:endParaRPr lang="en-US" sz="1600" dirty="0"/>
          </a:p>
          <a:p>
            <a:r>
              <a:rPr lang="en-US" b="1" dirty="0" smtClean="0"/>
              <a:t>**** SLAT </a:t>
            </a:r>
            <a:r>
              <a:rPr lang="en-US" dirty="0"/>
              <a:t>is a feature of the CPU  = Second Level Address Translation </a:t>
            </a:r>
          </a:p>
          <a:p>
            <a:r>
              <a:rPr lang="de-DE" sz="1400" dirty="0" smtClean="0"/>
              <a:t>Samples: </a:t>
            </a:r>
          </a:p>
          <a:p>
            <a:pPr lvl="1"/>
            <a:r>
              <a:rPr lang="de-DE" sz="1400" dirty="0" smtClean="0"/>
              <a:t>Lenovo </a:t>
            </a:r>
            <a:r>
              <a:rPr lang="de-DE" sz="1400" dirty="0"/>
              <a:t>T410, T510, W510, W520, T420s, T520, X201 </a:t>
            </a:r>
          </a:p>
          <a:p>
            <a:pPr lvl="1"/>
            <a:r>
              <a:rPr lang="de-DE" sz="1400" dirty="0"/>
              <a:t>Samsung 900x </a:t>
            </a:r>
            <a:r>
              <a:rPr lang="de-DE" sz="1400" dirty="0" smtClean="0"/>
              <a:t>/ Dell </a:t>
            </a:r>
            <a:r>
              <a:rPr lang="de-DE" sz="1400" dirty="0"/>
              <a:t>Precision M4600</a:t>
            </a:r>
          </a:p>
        </p:txBody>
      </p:sp>
      <p:sp>
        <p:nvSpPr>
          <p:cNvPr id="28" name="Rectangle 27"/>
          <p:cNvSpPr/>
          <p:nvPr/>
        </p:nvSpPr>
        <p:spPr bwMode="auto">
          <a:xfrm>
            <a:off x="421114" y="2643738"/>
            <a:ext cx="3123457" cy="1472749"/>
          </a:xfrm>
          <a:prstGeom prst="rect">
            <a:avLst/>
          </a:prstGeom>
          <a:solidFill>
            <a:srgbClr val="00188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731520" bIns="91440" numCol="1" rtlCol="0" anchor="b" anchorCtr="0" compatLnSpc="1">
            <a:prstTxWarp prst="textNoShape">
              <a:avLst/>
            </a:prstTxWarp>
          </a:bodyPr>
          <a:lstStyle/>
          <a:p>
            <a:pPr defTabSz="1088456">
              <a:spcBef>
                <a:spcPct val="50000"/>
              </a:spcBef>
            </a:pPr>
            <a:r>
              <a:rPr lang="en-US" dirty="0" smtClean="0">
                <a:solidFill>
                  <a:schemeClr val="tx1"/>
                </a:solidFill>
              </a:rPr>
              <a:t>Execute Disable</a:t>
            </a:r>
            <a:endParaRPr lang="en-US" dirty="0">
              <a:solidFill>
                <a:schemeClr val="tx1"/>
              </a:solidFill>
            </a:endParaRPr>
          </a:p>
        </p:txBody>
      </p:sp>
      <p:sp>
        <p:nvSpPr>
          <p:cNvPr id="29" name="Rectangle 28"/>
          <p:cNvSpPr/>
          <p:nvPr/>
        </p:nvSpPr>
        <p:spPr bwMode="auto">
          <a:xfrm>
            <a:off x="3642121" y="2643738"/>
            <a:ext cx="7540502" cy="1472749"/>
          </a:xfrm>
          <a:prstGeom prst="rect">
            <a:avLst/>
          </a:prstGeom>
          <a:solidFill>
            <a:schemeClr val="bg1">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274320" bIns="45718" numCol="1" rtlCol="0" anchor="ctr" anchorCtr="0" compatLnSpc="1">
            <a:prstTxWarp prst="textNoShape">
              <a:avLst/>
            </a:prstTxWarp>
          </a:bodyPr>
          <a:lstStyle/>
          <a:p>
            <a:pPr defTabSz="1088456">
              <a:spcBef>
                <a:spcPts val="699"/>
              </a:spcBef>
            </a:pPr>
            <a:r>
              <a:rPr lang="en-US" b="1" dirty="0" smtClean="0">
                <a:solidFill>
                  <a:schemeClr val="tx1">
                    <a:alpha val="99000"/>
                  </a:schemeClr>
                </a:solidFill>
                <a:latin typeface="Segoe UI" pitchFamily="34" charset="0"/>
              </a:rPr>
              <a:t>* Hardware </a:t>
            </a:r>
            <a:r>
              <a:rPr lang="en-US" b="1" dirty="0">
                <a:solidFill>
                  <a:schemeClr val="tx1">
                    <a:alpha val="99000"/>
                  </a:schemeClr>
                </a:solidFill>
                <a:latin typeface="Segoe UI" pitchFamily="34" charset="0"/>
              </a:rPr>
              <a:t>enabled Data Execution </a:t>
            </a:r>
            <a:r>
              <a:rPr lang="en-US" b="1" dirty="0" smtClean="0">
                <a:solidFill>
                  <a:schemeClr val="tx1">
                    <a:alpha val="99000"/>
                  </a:schemeClr>
                </a:solidFill>
                <a:latin typeface="Segoe UI" pitchFamily="34" charset="0"/>
              </a:rPr>
              <a:t>Prevention (DEP) </a:t>
            </a:r>
            <a:endParaRPr lang="en-US" b="1" dirty="0">
              <a:solidFill>
                <a:schemeClr val="tx1">
                  <a:alpha val="99000"/>
                </a:schemeClr>
              </a:solidFill>
              <a:latin typeface="Segoe UI" pitchFamily="34" charset="0"/>
            </a:endParaRPr>
          </a:p>
          <a:p>
            <a:pPr defTabSz="1088456">
              <a:spcBef>
                <a:spcPts val="699"/>
              </a:spcBef>
            </a:pPr>
            <a:r>
              <a:rPr lang="en-US" b="1" dirty="0">
                <a:solidFill>
                  <a:schemeClr val="tx1">
                    <a:alpha val="99000"/>
                  </a:schemeClr>
                </a:solidFill>
                <a:latin typeface="Segoe UI" pitchFamily="34" charset="0"/>
              </a:rPr>
              <a:t>Likely found under Configuration then “Security</a:t>
            </a:r>
            <a:r>
              <a:rPr lang="en-US" b="1" dirty="0" smtClean="0">
                <a:solidFill>
                  <a:schemeClr val="tx1">
                    <a:alpha val="99000"/>
                  </a:schemeClr>
                </a:solidFill>
                <a:latin typeface="Segoe UI" pitchFamily="34" charset="0"/>
              </a:rPr>
              <a:t>”</a:t>
            </a:r>
            <a:endParaRPr lang="en-US" b="1" dirty="0">
              <a:solidFill>
                <a:schemeClr val="tx1">
                  <a:alpha val="99000"/>
                </a:schemeClr>
              </a:solidFill>
              <a:latin typeface="Segoe UI" pitchFamily="34" charset="0"/>
            </a:endParaRPr>
          </a:p>
          <a:p>
            <a:pPr defTabSz="1088456">
              <a:spcBef>
                <a:spcPts val="699"/>
              </a:spcBef>
            </a:pPr>
            <a:r>
              <a:rPr lang="en-US" b="1" dirty="0" smtClean="0">
                <a:solidFill>
                  <a:schemeClr val="tx1">
                    <a:alpha val="99000"/>
                  </a:schemeClr>
                </a:solidFill>
                <a:latin typeface="Segoe UI" pitchFamily="34" charset="0"/>
              </a:rPr>
              <a:t>	Intel</a:t>
            </a:r>
            <a:r>
              <a:rPr lang="en-US" b="1" dirty="0">
                <a:solidFill>
                  <a:schemeClr val="tx1">
                    <a:alpha val="99000"/>
                  </a:schemeClr>
                </a:solidFill>
                <a:latin typeface="Segoe UI" pitchFamily="34" charset="0"/>
              </a:rPr>
              <a:t>: XD bit (Execute Disable)</a:t>
            </a:r>
          </a:p>
          <a:p>
            <a:pPr defTabSz="1088456">
              <a:spcBef>
                <a:spcPts val="699"/>
              </a:spcBef>
            </a:pPr>
            <a:r>
              <a:rPr lang="en-US" b="1" dirty="0" smtClean="0">
                <a:solidFill>
                  <a:schemeClr val="tx1">
                    <a:alpha val="99000"/>
                  </a:schemeClr>
                </a:solidFill>
                <a:latin typeface="Segoe UI" pitchFamily="34" charset="0"/>
              </a:rPr>
              <a:t>	AMD</a:t>
            </a:r>
            <a:r>
              <a:rPr lang="en-US" b="1" dirty="0">
                <a:solidFill>
                  <a:schemeClr val="tx1">
                    <a:alpha val="99000"/>
                  </a:schemeClr>
                </a:solidFill>
                <a:latin typeface="Segoe UI" pitchFamily="34" charset="0"/>
              </a:rPr>
              <a:t>: NX bit (no Execute bit)</a:t>
            </a:r>
          </a:p>
        </p:txBody>
      </p:sp>
      <p:sp>
        <p:nvSpPr>
          <p:cNvPr id="24" name="Rectangle 23"/>
          <p:cNvSpPr/>
          <p:nvPr/>
        </p:nvSpPr>
        <p:spPr bwMode="auto">
          <a:xfrm>
            <a:off x="421114" y="1102114"/>
            <a:ext cx="3123457" cy="1463173"/>
          </a:xfrm>
          <a:prstGeom prst="rect">
            <a:avLst/>
          </a:prstGeom>
          <a:solidFill>
            <a:srgbClr val="00188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0" rIns="731520" bIns="91440" numCol="1" rtlCol="0" anchor="b" anchorCtr="0" compatLnSpc="1">
            <a:prstTxWarp prst="textNoShape">
              <a:avLst/>
            </a:prstTxWarp>
          </a:bodyPr>
          <a:lstStyle/>
          <a:p>
            <a:pPr defTabSz="1088456">
              <a:spcBef>
                <a:spcPct val="50000"/>
              </a:spcBef>
            </a:pPr>
            <a:r>
              <a:rPr lang="en-US" dirty="0" smtClean="0">
                <a:solidFill>
                  <a:schemeClr val="tx1"/>
                </a:solidFill>
              </a:rPr>
              <a:t>Virtualization Technology</a:t>
            </a:r>
            <a:endParaRPr lang="en-US" dirty="0">
              <a:solidFill>
                <a:schemeClr val="tx1"/>
              </a:solidFill>
            </a:endParaRPr>
          </a:p>
        </p:txBody>
      </p:sp>
      <p:sp>
        <p:nvSpPr>
          <p:cNvPr id="25" name="Rectangle 24"/>
          <p:cNvSpPr/>
          <p:nvPr/>
        </p:nvSpPr>
        <p:spPr bwMode="auto">
          <a:xfrm>
            <a:off x="3642121" y="1102114"/>
            <a:ext cx="7540502" cy="1463173"/>
          </a:xfrm>
          <a:prstGeom prst="rect">
            <a:avLst/>
          </a:prstGeom>
          <a:solidFill>
            <a:schemeClr val="bg1">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274320" bIns="45718" numCol="1" rtlCol="0" anchor="ctr" anchorCtr="0" compatLnSpc="1">
            <a:prstTxWarp prst="textNoShape">
              <a:avLst/>
            </a:prstTxWarp>
          </a:bodyPr>
          <a:lstStyle/>
          <a:p>
            <a:r>
              <a:rPr lang="en-US" b="1" dirty="0" smtClean="0">
                <a:solidFill>
                  <a:schemeClr val="tx1">
                    <a:alpha val="99000"/>
                  </a:schemeClr>
                </a:solidFill>
                <a:latin typeface="Segoe UI" pitchFamily="34" charset="0"/>
              </a:rPr>
              <a:t>* X64 Architecture with </a:t>
            </a:r>
            <a:r>
              <a:rPr lang="en-US" b="1" dirty="0">
                <a:solidFill>
                  <a:schemeClr val="tx1">
                    <a:alpha val="99000"/>
                  </a:schemeClr>
                </a:solidFill>
                <a:latin typeface="Segoe UI" pitchFamily="34" charset="0"/>
              </a:rPr>
              <a:t>Hardware Assisted </a:t>
            </a:r>
            <a:r>
              <a:rPr lang="en-US" b="1" dirty="0" smtClean="0">
                <a:solidFill>
                  <a:schemeClr val="tx1">
                    <a:alpha val="99000"/>
                  </a:schemeClr>
                </a:solidFill>
                <a:latin typeface="Segoe UI" pitchFamily="34" charset="0"/>
              </a:rPr>
              <a:t>Virtualization</a:t>
            </a:r>
          </a:p>
          <a:p>
            <a:r>
              <a:rPr lang="en-US" b="1" dirty="0">
                <a:solidFill>
                  <a:schemeClr val="tx1">
                    <a:alpha val="99000"/>
                  </a:schemeClr>
                </a:solidFill>
                <a:latin typeface="Segoe UI" pitchFamily="34" charset="0"/>
              </a:rPr>
              <a:t>Likely found under Configuration then “Virtualization” or “Processor”</a:t>
            </a:r>
          </a:p>
          <a:p>
            <a:r>
              <a:rPr lang="en-US" b="1" dirty="0" smtClean="0">
                <a:solidFill>
                  <a:schemeClr val="tx1">
                    <a:alpha val="99000"/>
                  </a:schemeClr>
                </a:solidFill>
                <a:latin typeface="Segoe UI" pitchFamily="34" charset="0"/>
              </a:rPr>
              <a:t>	Intel</a:t>
            </a:r>
            <a:r>
              <a:rPr lang="en-US" b="1" dirty="0">
                <a:solidFill>
                  <a:schemeClr val="tx1">
                    <a:alpha val="99000"/>
                  </a:schemeClr>
                </a:solidFill>
                <a:latin typeface="Segoe UI" pitchFamily="34" charset="0"/>
              </a:rPr>
              <a:t>: Intel VT</a:t>
            </a:r>
          </a:p>
          <a:p>
            <a:r>
              <a:rPr lang="en-US" b="1" dirty="0" smtClean="0">
                <a:solidFill>
                  <a:schemeClr val="tx1">
                    <a:alpha val="99000"/>
                  </a:schemeClr>
                </a:solidFill>
                <a:latin typeface="Segoe UI" pitchFamily="34" charset="0"/>
              </a:rPr>
              <a:t>	AMD</a:t>
            </a:r>
            <a:r>
              <a:rPr lang="en-US" b="1" dirty="0">
                <a:solidFill>
                  <a:schemeClr val="tx1">
                    <a:alpha val="99000"/>
                  </a:schemeClr>
                </a:solidFill>
                <a:latin typeface="Segoe UI" pitchFamily="34" charset="0"/>
              </a:rPr>
              <a:t>: </a:t>
            </a:r>
            <a:r>
              <a:rPr lang="en-US" b="1" dirty="0" smtClean="0">
                <a:solidFill>
                  <a:schemeClr val="tx1">
                    <a:alpha val="99000"/>
                  </a:schemeClr>
                </a:solidFill>
                <a:latin typeface="Segoe UI" pitchFamily="34" charset="0"/>
              </a:rPr>
              <a:t>AMD-V</a:t>
            </a:r>
            <a:endParaRPr lang="en-US" b="1" dirty="0">
              <a:solidFill>
                <a:schemeClr val="tx1">
                  <a:alpha val="99000"/>
                </a:schemeClr>
              </a:solidFill>
              <a:latin typeface="Segoe UI" pitchFamily="34" charset="0"/>
            </a:endParaRPr>
          </a:p>
        </p:txBody>
      </p:sp>
      <p:sp>
        <p:nvSpPr>
          <p:cNvPr id="2" name="Title 1"/>
          <p:cNvSpPr>
            <a:spLocks noGrp="1"/>
          </p:cNvSpPr>
          <p:nvPr>
            <p:ph type="title"/>
          </p:nvPr>
        </p:nvSpPr>
        <p:spPr>
          <a:xfrm>
            <a:off x="519112" y="228600"/>
            <a:ext cx="11149013" cy="553998"/>
          </a:xfrm>
        </p:spPr>
        <p:txBody>
          <a:bodyPr/>
          <a:lstStyle/>
          <a:p>
            <a:r>
              <a:rPr lang="en-US" sz="4000" dirty="0" smtClean="0"/>
              <a:t>Hyper-V Requirements</a:t>
            </a:r>
            <a:endParaRPr lang="en-US" sz="4000" dirty="0"/>
          </a:p>
        </p:txBody>
      </p:sp>
      <p:pic>
        <p:nvPicPr>
          <p:cNvPr id="34" name="Picture 3" descr="\\MAGNUM\Projects\Microsoft\Cloud Power FY12\Design\Icons\PNGs\Public_Cloud_Productivity.png"/>
          <p:cNvPicPr>
            <a:picLocks noChangeAspect="1" noChangeArrowheads="1"/>
          </p:cNvPicPr>
          <p:nvPr/>
        </p:nvPicPr>
        <p:blipFill>
          <a:blip r:embed="rId3" cstate="print">
            <a:lum bright="100000"/>
          </a:blip>
          <a:stretch>
            <a:fillRect/>
          </a:stretch>
        </p:blipFill>
        <p:spPr bwMode="auto">
          <a:xfrm>
            <a:off x="2125800" y="2565287"/>
            <a:ext cx="1159559" cy="1159559"/>
          </a:xfrm>
          <a:prstGeom prst="rect">
            <a:avLst/>
          </a:prstGeom>
          <a:noFill/>
        </p:spPr>
      </p:pic>
      <p:pic>
        <p:nvPicPr>
          <p:cNvPr id="41" name="Picture 7" descr="\\MAGNUM\Projects\Microsoft\Cloud Power FY12\Design\ICONS_PNG\Rich_user_experience.png"/>
          <p:cNvPicPr>
            <a:picLocks noChangeAspect="1" noChangeArrowheads="1"/>
          </p:cNvPicPr>
          <p:nvPr/>
        </p:nvPicPr>
        <p:blipFill>
          <a:blip r:embed="rId4" cstate="print">
            <a:lum bright="100000"/>
          </a:blip>
          <a:srcRect/>
          <a:stretch>
            <a:fillRect/>
          </a:stretch>
        </p:blipFill>
        <p:spPr bwMode="auto">
          <a:xfrm>
            <a:off x="2099233" y="4203375"/>
            <a:ext cx="1120530" cy="1120530"/>
          </a:xfrm>
          <a:prstGeom prst="rect">
            <a:avLst/>
          </a:prstGeom>
          <a:noFill/>
        </p:spPr>
      </p:pic>
      <p:sp>
        <p:nvSpPr>
          <p:cNvPr id="3" name="Rectangle 2"/>
          <p:cNvSpPr/>
          <p:nvPr/>
        </p:nvSpPr>
        <p:spPr>
          <a:xfrm>
            <a:off x="508095" y="5851699"/>
            <a:ext cx="11159841" cy="984885"/>
          </a:xfrm>
          <a:prstGeom prst="rect">
            <a:avLst/>
          </a:prstGeom>
        </p:spPr>
        <p:txBody>
          <a:bodyPr wrap="square">
            <a:spAutoFit/>
          </a:bodyPr>
          <a:lstStyle/>
          <a:p>
            <a:pPr marL="0" lvl="1"/>
            <a:r>
              <a:rPr lang="en-US" sz="1100" dirty="0" smtClean="0"/>
              <a:t>* </a:t>
            </a:r>
            <a:r>
              <a:rPr lang="en-US" sz="1100" b="1" dirty="0">
                <a:solidFill>
                  <a:schemeClr val="tx1">
                    <a:alpha val="99000"/>
                  </a:schemeClr>
                </a:solidFill>
                <a:latin typeface="Segoe UI" pitchFamily="34" charset="0"/>
              </a:rPr>
              <a:t>Bios Requirements for Enabling Hyper-V. Short video to show exactly where you might find these settings. </a:t>
            </a:r>
            <a:r>
              <a:rPr lang="en-US" sz="1100" b="1" u="sng" dirty="0">
                <a:solidFill>
                  <a:schemeClr val="tx1">
                    <a:alpha val="99000"/>
                  </a:schemeClr>
                </a:solidFill>
                <a:latin typeface="Segoe UI" pitchFamily="34" charset="0"/>
              </a:rPr>
              <a:t>http://aka.ms/BiosHyper-V </a:t>
            </a:r>
            <a:endParaRPr lang="en-US" sz="1100" dirty="0" smtClean="0"/>
          </a:p>
          <a:p>
            <a:r>
              <a:rPr lang="en-US" sz="1100" dirty="0" smtClean="0"/>
              <a:t>** Intel: There </a:t>
            </a:r>
            <a:r>
              <a:rPr lang="en-US" sz="1100" dirty="0"/>
              <a:t>may be </a:t>
            </a:r>
            <a:r>
              <a:rPr lang="en-US" sz="1100" dirty="0" smtClean="0"/>
              <a:t>exceptions</a:t>
            </a:r>
            <a:r>
              <a:rPr lang="en-US" sz="1100" dirty="0"/>
              <a:t> </a:t>
            </a:r>
            <a:r>
              <a:rPr lang="en-US" sz="1100" dirty="0" smtClean="0"/>
              <a:t> Any </a:t>
            </a:r>
            <a:r>
              <a:rPr lang="en-US" sz="1100" dirty="0"/>
              <a:t>Intel CPUs based on Nehalem, </a:t>
            </a:r>
            <a:r>
              <a:rPr lang="en-US" sz="1100" dirty="0" err="1"/>
              <a:t>Westmere</a:t>
            </a:r>
            <a:r>
              <a:rPr lang="en-US" sz="1100" dirty="0"/>
              <a:t>, or </a:t>
            </a:r>
            <a:r>
              <a:rPr lang="en-US" sz="1100" dirty="0" err="1"/>
              <a:t>Sandybridge</a:t>
            </a:r>
            <a:r>
              <a:rPr lang="en-US" sz="1100" dirty="0"/>
              <a:t> </a:t>
            </a:r>
            <a:r>
              <a:rPr lang="en-US" sz="1100" dirty="0" smtClean="0"/>
              <a:t>micro-architectures (there </a:t>
            </a:r>
            <a:r>
              <a:rPr lang="en-US" sz="1100" dirty="0"/>
              <a:t>may be </a:t>
            </a:r>
            <a:r>
              <a:rPr lang="en-US" sz="1100" dirty="0" smtClean="0"/>
              <a:t>exceptions)</a:t>
            </a:r>
            <a:r>
              <a:rPr lang="en-US" sz="1100" dirty="0"/>
              <a:t> </a:t>
            </a:r>
            <a:endParaRPr lang="en-US" sz="1100" dirty="0" smtClean="0"/>
          </a:p>
          <a:p>
            <a:r>
              <a:rPr lang="en-US" sz="1100" dirty="0" smtClean="0"/>
              <a:t>***     </a:t>
            </a:r>
            <a:r>
              <a:rPr lang="en-US" sz="1100" dirty="0"/>
              <a:t>AMD Support </a:t>
            </a:r>
            <a:r>
              <a:rPr lang="en-US" sz="1100" dirty="0">
                <a:hlinkClick r:id="rId5"/>
              </a:rPr>
              <a:t>http://</a:t>
            </a:r>
            <a:r>
              <a:rPr lang="en-US" sz="1100" dirty="0" smtClean="0">
                <a:hlinkClick r:id="rId5"/>
              </a:rPr>
              <a:t>support.amd.com/us/kbarticles/Pages/GPU120AMDRVICPUsHyperVWin8.aspx</a:t>
            </a:r>
            <a:r>
              <a:rPr lang="en-US" sz="1100" dirty="0" smtClean="0"/>
              <a:t> </a:t>
            </a:r>
          </a:p>
          <a:p>
            <a:r>
              <a:rPr lang="en-US" sz="1100" b="1" dirty="0" smtClean="0"/>
              <a:t>**** SLAT </a:t>
            </a:r>
            <a:r>
              <a:rPr lang="en-US" sz="1400" dirty="0" smtClean="0"/>
              <a:t>AKA </a:t>
            </a:r>
            <a:r>
              <a:rPr lang="en-US" sz="1100" dirty="0"/>
              <a:t>Extended Page Tables </a:t>
            </a:r>
            <a:r>
              <a:rPr lang="en-US" sz="1400" dirty="0"/>
              <a:t>(EPT</a:t>
            </a:r>
            <a:r>
              <a:rPr lang="en-US" sz="1400" dirty="0" smtClean="0"/>
              <a:t>) AKA </a:t>
            </a:r>
            <a:r>
              <a:rPr lang="en-US" sz="1100" dirty="0" smtClean="0"/>
              <a:t>Nested Page Tables (NPT) </a:t>
            </a:r>
            <a:r>
              <a:rPr lang="en-US" sz="1400" dirty="0" smtClean="0"/>
              <a:t>AKA  </a:t>
            </a:r>
            <a:r>
              <a:rPr lang="en-US" sz="1100" dirty="0" smtClean="0"/>
              <a:t>Rapid </a:t>
            </a:r>
            <a:r>
              <a:rPr lang="en-US" sz="1100" dirty="0"/>
              <a:t>Virtualization Indexing (RVI</a:t>
            </a:r>
            <a:r>
              <a:rPr lang="en-US" sz="1100" dirty="0" smtClean="0"/>
              <a:t>)   More on TechNet regarding SLAT: http</a:t>
            </a:r>
            <a:r>
              <a:rPr lang="en-US" sz="1100" dirty="0"/>
              <a:t>://social.technet.microsoft.com/wiki/contents/articles/1401.hyper-v-list-of-slat-capable-cpus-for-hosts.aspx </a:t>
            </a:r>
          </a:p>
        </p:txBody>
      </p:sp>
      <p:pic>
        <p:nvPicPr>
          <p:cNvPr id="12" name="Picture 3" descr="\\MAGNUM\Projects\Microsoft\Cloud Power FY12\Design\Icons\PNGs\Public_Cloud_Productivity.png"/>
          <p:cNvPicPr>
            <a:picLocks noChangeAspect="1" noChangeArrowheads="1"/>
          </p:cNvPicPr>
          <p:nvPr/>
        </p:nvPicPr>
        <p:blipFill>
          <a:blip r:embed="rId3" cstate="print">
            <a:lum bright="100000"/>
          </a:blip>
          <a:stretch>
            <a:fillRect/>
          </a:stretch>
        </p:blipFill>
        <p:spPr bwMode="auto">
          <a:xfrm>
            <a:off x="2144372" y="1070843"/>
            <a:ext cx="1159559" cy="1159559"/>
          </a:xfrm>
          <a:prstGeom prst="rect">
            <a:avLst/>
          </a:prstGeom>
          <a:noFill/>
        </p:spPr>
      </p:pic>
    </p:spTree>
    <p:extLst>
      <p:ext uri="{BB962C8B-B14F-4D97-AF65-F5344CB8AC3E}">
        <p14:creationId xmlns:p14="http://schemas.microsoft.com/office/powerpoint/2010/main" val="136106246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Dual Boot To VHD</a:t>
            </a:r>
            <a:endParaRPr lang="en-US" dirty="0"/>
          </a:p>
        </p:txBody>
      </p:sp>
      <p:sp>
        <p:nvSpPr>
          <p:cNvPr id="3" name="Content Placeholder 2"/>
          <p:cNvSpPr>
            <a:spLocks noGrp="1"/>
          </p:cNvSpPr>
          <p:nvPr>
            <p:ph idx="1"/>
          </p:nvPr>
        </p:nvSpPr>
        <p:spPr>
          <a:xfrm>
            <a:off x="262126" y="1417639"/>
            <a:ext cx="6946319" cy="4708525"/>
          </a:xfrm>
        </p:spPr>
        <p:txBody>
          <a:bodyPr>
            <a:normAutofit/>
          </a:bodyPr>
          <a:lstStyle/>
          <a:p>
            <a:r>
              <a:rPr lang="en-US" sz="1800" dirty="0" smtClean="0"/>
              <a:t>Start Installation</a:t>
            </a:r>
          </a:p>
          <a:p>
            <a:r>
              <a:rPr lang="en-US" sz="1800" dirty="0" smtClean="0"/>
              <a:t>Format Media (if doing bare metal install)</a:t>
            </a:r>
          </a:p>
          <a:p>
            <a:pPr lvl="1"/>
            <a:r>
              <a:rPr lang="en-US" sz="1600" dirty="0" smtClean="0"/>
              <a:t>You should be on the “Where do you want to install Windows?” screen of the installation press </a:t>
            </a:r>
            <a:r>
              <a:rPr lang="en-US" sz="1600" dirty="0" smtClean="0">
                <a:solidFill>
                  <a:srgbClr val="FF0000"/>
                </a:solidFill>
              </a:rPr>
              <a:t>Shift-F10</a:t>
            </a:r>
            <a:r>
              <a:rPr lang="en-US" sz="1600" dirty="0" smtClean="0"/>
              <a:t> to drop to command prompt</a:t>
            </a:r>
          </a:p>
          <a:p>
            <a:r>
              <a:rPr lang="en-US" sz="1800" dirty="0"/>
              <a:t>Find installation drive (</a:t>
            </a:r>
            <a:r>
              <a:rPr lang="en-US" sz="1800" dirty="0" err="1"/>
              <a:t>dir</a:t>
            </a:r>
            <a:r>
              <a:rPr lang="en-US" sz="1800" dirty="0"/>
              <a:t> c:, </a:t>
            </a:r>
            <a:r>
              <a:rPr lang="en-US" sz="1800" dirty="0" err="1"/>
              <a:t>dir</a:t>
            </a:r>
            <a:r>
              <a:rPr lang="en-US" sz="1800" dirty="0"/>
              <a:t> d:, </a:t>
            </a:r>
            <a:r>
              <a:rPr lang="en-US" sz="1800" dirty="0" err="1"/>
              <a:t>dir</a:t>
            </a:r>
            <a:r>
              <a:rPr lang="en-US" sz="1800" dirty="0"/>
              <a:t> e:, </a:t>
            </a:r>
            <a:r>
              <a:rPr lang="en-US" sz="1800" dirty="0" err="1"/>
              <a:t>etc</a:t>
            </a:r>
            <a:r>
              <a:rPr lang="en-US" sz="1800" dirty="0"/>
              <a:t>) </a:t>
            </a:r>
          </a:p>
          <a:p>
            <a:r>
              <a:rPr lang="en-US" sz="1800" dirty="0" err="1"/>
              <a:t>Diskpart</a:t>
            </a:r>
            <a:endParaRPr lang="en-US" sz="800" dirty="0">
              <a:latin typeface="Courier New" pitchFamily="49" charset="0"/>
              <a:cs typeface="Courier New" pitchFamily="49" charset="0"/>
            </a:endParaRPr>
          </a:p>
          <a:p>
            <a:pPr lvl="1">
              <a:buNone/>
            </a:pPr>
            <a:r>
              <a:rPr lang="en-US" sz="1800" dirty="0">
                <a:latin typeface="Courier New" pitchFamily="49" charset="0"/>
                <a:cs typeface="Courier New" pitchFamily="49" charset="0"/>
              </a:rPr>
              <a:t>Create </a:t>
            </a:r>
            <a:r>
              <a:rPr lang="en-US" sz="1800" dirty="0" err="1">
                <a:latin typeface="Courier New" pitchFamily="49" charset="0"/>
                <a:cs typeface="Courier New" pitchFamily="49" charset="0"/>
              </a:rPr>
              <a:t>vdisk</a:t>
            </a:r>
            <a:r>
              <a:rPr lang="en-US" sz="1800" dirty="0">
                <a:latin typeface="Courier New" pitchFamily="49" charset="0"/>
                <a:cs typeface="Courier New" pitchFamily="49" charset="0"/>
              </a:rPr>
              <a:t> file=e:\BootDemo.vhd type=expandable maximum=40000</a:t>
            </a:r>
          </a:p>
          <a:p>
            <a:pPr lvl="1">
              <a:buNone/>
            </a:pPr>
            <a:r>
              <a:rPr lang="en-US" sz="1800" dirty="0">
                <a:latin typeface="Courier New" pitchFamily="49" charset="0"/>
                <a:cs typeface="Courier New" pitchFamily="49" charset="0"/>
              </a:rPr>
              <a:t>Attach </a:t>
            </a:r>
            <a:r>
              <a:rPr lang="en-US" sz="1800" dirty="0" err="1">
                <a:latin typeface="Courier New" pitchFamily="49" charset="0"/>
                <a:cs typeface="Courier New" pitchFamily="49" charset="0"/>
              </a:rPr>
              <a:t>vdisk</a:t>
            </a:r>
            <a:endParaRPr lang="en-US" sz="1800" dirty="0">
              <a:latin typeface="Courier New" pitchFamily="49" charset="0"/>
              <a:cs typeface="Courier New" pitchFamily="49" charset="0"/>
            </a:endParaRPr>
          </a:p>
          <a:p>
            <a:pPr lvl="1">
              <a:buNone/>
            </a:pPr>
            <a:r>
              <a:rPr lang="en-US" sz="1800" dirty="0">
                <a:latin typeface="Courier New" pitchFamily="49" charset="0"/>
                <a:cs typeface="Courier New" pitchFamily="49" charset="0"/>
              </a:rPr>
              <a:t>Exit</a:t>
            </a:r>
          </a:p>
          <a:p>
            <a:pPr marL="0" indent="0">
              <a:buNone/>
            </a:pPr>
            <a:r>
              <a:rPr lang="en-US" sz="1800" dirty="0" smtClean="0"/>
              <a:t>Click “Refresh” button</a:t>
            </a:r>
          </a:p>
          <a:p>
            <a:r>
              <a:rPr lang="en-US" sz="1800" dirty="0" smtClean="0"/>
              <a:t>Select “New Drive” and perform normal installation</a:t>
            </a:r>
          </a:p>
          <a:p>
            <a:r>
              <a:rPr lang="en-US" sz="1800" dirty="0" smtClean="0"/>
              <a:t>Using this method, the BCD will be updated automatically</a:t>
            </a:r>
          </a:p>
          <a:p>
            <a:pPr lvl="1">
              <a:buNone/>
            </a:pPr>
            <a:endParaRPr lang="en-US" sz="800" dirty="0" smtClean="0">
              <a:latin typeface="Courier New" pitchFamily="49" charset="0"/>
              <a:cs typeface="Courier New" pitchFamily="49" charset="0"/>
            </a:endParaRPr>
          </a:p>
        </p:txBody>
      </p:sp>
      <p:pic>
        <p:nvPicPr>
          <p:cNvPr id="7" name="Picture 6" descr="Install Windows - Shift F10.png"/>
          <p:cNvPicPr>
            <a:picLocks noChangeAspect="1"/>
          </p:cNvPicPr>
          <p:nvPr/>
        </p:nvPicPr>
        <p:blipFill>
          <a:blip r:embed="rId2" cstate="print"/>
          <a:stretch>
            <a:fillRect/>
          </a:stretch>
        </p:blipFill>
        <p:spPr>
          <a:xfrm>
            <a:off x="5835519" y="1173902"/>
            <a:ext cx="4855459" cy="2732900"/>
          </a:xfrm>
          <a:prstGeom prst="rect">
            <a:avLst/>
          </a:prstGeom>
        </p:spPr>
      </p:pic>
      <p:pic>
        <p:nvPicPr>
          <p:cNvPr id="8" name="Picture 7" descr="DiskPart2.png"/>
          <p:cNvPicPr>
            <a:picLocks noChangeAspect="1"/>
          </p:cNvPicPr>
          <p:nvPr/>
        </p:nvPicPr>
        <p:blipFill>
          <a:blip r:embed="rId3" cstate="print"/>
          <a:stretch>
            <a:fillRect/>
          </a:stretch>
        </p:blipFill>
        <p:spPr>
          <a:xfrm>
            <a:off x="7208446" y="3722768"/>
            <a:ext cx="3897165" cy="2997495"/>
          </a:xfrm>
          <a:prstGeom prst="rect">
            <a:avLst/>
          </a:prstGeom>
        </p:spPr>
      </p:pic>
    </p:spTree>
    <p:extLst>
      <p:ext uri="{BB962C8B-B14F-4D97-AF65-F5344CB8AC3E}">
        <p14:creationId xmlns:p14="http://schemas.microsoft.com/office/powerpoint/2010/main" val="1789091326"/>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Slide Number Placeholder 2"/>
          <p:cNvSpPr>
            <a:spLocks noGrp="1"/>
          </p:cNvSpPr>
          <p:nvPr>
            <p:ph type="sldNum" sz="quarter" idx="4294967295"/>
          </p:nvPr>
        </p:nvSpPr>
        <p:spPr>
          <a:xfrm>
            <a:off x="101574" y="6376459"/>
            <a:ext cx="2844059" cy="366183"/>
          </a:xfrm>
          <a:prstGeom prst="rect">
            <a:avLst/>
          </a:prstGeom>
        </p:spPr>
        <p:txBody>
          <a:bodyPr lIns="121899" tIns="60949" rIns="121899" bIns="60949"/>
          <a:lstStyle/>
          <a:p>
            <a:fld id="{E6080E77-FDF4-4DF0-AE47-B9099DA67ABA}" type="slidenum">
              <a:rPr lang="en-US" smtClean="0"/>
              <a:t>28</a:t>
            </a:fld>
            <a:endParaRPr lang="en-US" dirty="0"/>
          </a:p>
        </p:txBody>
      </p:sp>
      <p:sp>
        <p:nvSpPr>
          <p:cNvPr id="4" name="Rectangle 3"/>
          <p:cNvSpPr/>
          <p:nvPr/>
        </p:nvSpPr>
        <p:spPr bwMode="auto">
          <a:xfrm>
            <a:off x="2133044" y="1581149"/>
            <a:ext cx="2031471" cy="203200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3700" spc="-67"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Demo</a:t>
            </a:r>
            <a:endParaRPr lang="en-US" sz="3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p:txBody>
      </p:sp>
      <p:sp>
        <p:nvSpPr>
          <p:cNvPr id="5" name="Rectangle 4"/>
          <p:cNvSpPr/>
          <p:nvPr/>
        </p:nvSpPr>
        <p:spPr bwMode="auto">
          <a:xfrm>
            <a:off x="4286403" y="1581149"/>
            <a:ext cx="5667804" cy="2032000"/>
          </a:xfrm>
          <a:prstGeom prst="rect">
            <a:avLst/>
          </a:prstGeom>
          <a:solidFill>
            <a:srgbClr val="0071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2700" spc="-67"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Installing Windows 8 or </a:t>
            </a:r>
          </a:p>
          <a:p>
            <a:pPr defTabSz="1218585" fontAlgn="base">
              <a:spcBef>
                <a:spcPct val="0"/>
              </a:spcBef>
              <a:spcAft>
                <a:spcPct val="0"/>
              </a:spcAft>
            </a:pPr>
            <a:r>
              <a:rPr lang="en-US" sz="2700" spc="-67" dirty="0" smtClean="0">
                <a:gradFill>
                  <a:gsLst>
                    <a:gs pos="0">
                      <a:srgbClr val="FFFFFF"/>
                    </a:gs>
                    <a:gs pos="100000">
                      <a:srgbClr val="FFFFFF"/>
                    </a:gs>
                  </a:gsLst>
                  <a:lin ang="5400000" scaled="0"/>
                </a:gradFill>
                <a:latin typeface="Segoe UI Light" pitchFamily="34" charset="0"/>
                <a:ea typeface="Segoe UI" pitchFamily="34" charset="0"/>
                <a:cs typeface="Segoe UI" pitchFamily="34" charset="0"/>
              </a:rPr>
              <a:t>Installing Windows Server 2012</a:t>
            </a:r>
            <a:endPar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407905907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Hyper-V</a:t>
            </a:r>
            <a:endParaRPr lang="en-US" dirty="0"/>
          </a:p>
        </p:txBody>
      </p:sp>
    </p:spTree>
    <p:extLst>
      <p:ext uri="{BB962C8B-B14F-4D97-AF65-F5344CB8AC3E}">
        <p14:creationId xmlns:p14="http://schemas.microsoft.com/office/powerpoint/2010/main" val="67759069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School Give You?</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4" y="866273"/>
            <a:ext cx="12109289" cy="5907506"/>
          </a:xfrm>
          <a:prstGeom prst="rect">
            <a:avLst/>
          </a:prstGeom>
        </p:spPr>
      </p:pic>
      <p:sp>
        <p:nvSpPr>
          <p:cNvPr id="4" name="TextBox 3"/>
          <p:cNvSpPr txBox="1"/>
          <p:nvPr/>
        </p:nvSpPr>
        <p:spPr>
          <a:xfrm>
            <a:off x="950495" y="1455821"/>
            <a:ext cx="9240252" cy="2252924"/>
          </a:xfrm>
          <a:prstGeom prst="rect">
            <a:avLst/>
          </a:prstGeom>
          <a:noFill/>
        </p:spPr>
        <p:txBody>
          <a:bodyPr wrap="square" lIns="91440" tIns="91440" rIns="91440" bIns="91440" rtlCol="0">
            <a:spAutoFit/>
          </a:bodyPr>
          <a:lstStyle/>
          <a:p>
            <a:pPr marL="457200" indent="-457200">
              <a:lnSpc>
                <a:spcPct val="90000"/>
              </a:lnSpc>
              <a:spcBef>
                <a:spcPct val="20000"/>
              </a:spcBef>
              <a:buSzPct val="90000"/>
              <a:buFont typeface="Wingdings" pitchFamily="2" charset="2"/>
              <a:buChar char="Ø"/>
            </a:pPr>
            <a:r>
              <a:rPr lang="en-US" sz="3200" dirty="0" smtClean="0">
                <a:solidFill>
                  <a:schemeClr val="tx1">
                    <a:alpha val="99000"/>
                  </a:schemeClr>
                </a:solidFill>
              </a:rPr>
              <a:t>Solid Foundation In Chosen Area of Expertise</a:t>
            </a:r>
          </a:p>
          <a:p>
            <a:pPr marL="457200" indent="-457200">
              <a:lnSpc>
                <a:spcPct val="90000"/>
              </a:lnSpc>
              <a:spcBef>
                <a:spcPct val="20000"/>
              </a:spcBef>
              <a:buSzPct val="90000"/>
              <a:buFont typeface="Wingdings" pitchFamily="2" charset="2"/>
              <a:buChar char="Ø"/>
            </a:pPr>
            <a:r>
              <a:rPr lang="en-US" sz="3200" dirty="0" smtClean="0">
                <a:solidFill>
                  <a:schemeClr val="tx1">
                    <a:alpha val="99000"/>
                  </a:schemeClr>
                </a:solidFill>
              </a:rPr>
              <a:t>Teach You How To Learn</a:t>
            </a:r>
          </a:p>
          <a:p>
            <a:pPr marL="457200" indent="-457200">
              <a:lnSpc>
                <a:spcPct val="90000"/>
              </a:lnSpc>
              <a:spcBef>
                <a:spcPct val="20000"/>
              </a:spcBef>
              <a:buSzPct val="90000"/>
              <a:buFont typeface="Wingdings" pitchFamily="2" charset="2"/>
              <a:buChar char="Ø"/>
            </a:pPr>
            <a:r>
              <a:rPr lang="en-US" sz="3200" dirty="0" smtClean="0">
                <a:solidFill>
                  <a:schemeClr val="tx1">
                    <a:alpha val="99000"/>
                  </a:schemeClr>
                </a:solidFill>
              </a:rPr>
              <a:t>Strong Work Ethic (I Hope)</a:t>
            </a:r>
          </a:p>
          <a:p>
            <a:pPr marL="457200" indent="-457200">
              <a:lnSpc>
                <a:spcPct val="90000"/>
              </a:lnSpc>
              <a:spcBef>
                <a:spcPct val="20000"/>
              </a:spcBef>
              <a:buSzPct val="90000"/>
              <a:buFont typeface="Wingdings" pitchFamily="2" charset="2"/>
              <a:buChar char="Ø"/>
            </a:pPr>
            <a:r>
              <a:rPr lang="en-US" sz="3200" dirty="0" smtClean="0">
                <a:solidFill>
                  <a:schemeClr val="tx1">
                    <a:alpha val="99000"/>
                  </a:schemeClr>
                </a:solidFill>
              </a:rPr>
              <a:t>Contacts</a:t>
            </a:r>
          </a:p>
        </p:txBody>
      </p:sp>
      <p:sp>
        <p:nvSpPr>
          <p:cNvPr id="5" name="Rectangle 4"/>
          <p:cNvSpPr/>
          <p:nvPr/>
        </p:nvSpPr>
        <p:spPr>
          <a:xfrm>
            <a:off x="1491916" y="5268434"/>
            <a:ext cx="7928810" cy="1421928"/>
          </a:xfrm>
          <a:prstGeom prst="rect">
            <a:avLst/>
          </a:prstGeom>
        </p:spPr>
        <p:txBody>
          <a:bodyPr wrap="square">
            <a:spAutoFit/>
          </a:bodyPr>
          <a:lstStyle/>
          <a:p>
            <a:pPr algn="ctr">
              <a:lnSpc>
                <a:spcPct val="90000"/>
              </a:lnSpc>
              <a:spcBef>
                <a:spcPct val="20000"/>
              </a:spcBef>
              <a:buSzPct val="90000"/>
            </a:pPr>
            <a:r>
              <a:rPr lang="en-US" sz="9600" dirty="0" smtClean="0">
                <a:solidFill>
                  <a:srgbClr val="FFFF00">
                    <a:alpha val="99000"/>
                  </a:srgbClr>
                </a:solidFill>
              </a:rPr>
              <a:t>Certification</a:t>
            </a:r>
            <a:endParaRPr lang="en-US" sz="9600" dirty="0">
              <a:solidFill>
                <a:srgbClr val="FFFF00">
                  <a:alpha val="99000"/>
                </a:srgbClr>
              </a:solidFill>
            </a:endParaRPr>
          </a:p>
        </p:txBody>
      </p:sp>
      <p:sp>
        <p:nvSpPr>
          <p:cNvPr id="6" name="Rectangle 5"/>
          <p:cNvSpPr/>
          <p:nvPr/>
        </p:nvSpPr>
        <p:spPr>
          <a:xfrm>
            <a:off x="950495" y="3649529"/>
            <a:ext cx="6092825" cy="1618905"/>
          </a:xfrm>
          <a:prstGeom prst="rect">
            <a:avLst/>
          </a:prstGeom>
        </p:spPr>
        <p:txBody>
          <a:bodyPr>
            <a:spAutoFit/>
          </a:bodyPr>
          <a:lstStyle/>
          <a:p>
            <a:pPr marL="457200" indent="-457200">
              <a:lnSpc>
                <a:spcPct val="90000"/>
              </a:lnSpc>
              <a:spcBef>
                <a:spcPct val="20000"/>
              </a:spcBef>
              <a:buSzPct val="90000"/>
              <a:buFont typeface="Wingdings" pitchFamily="2" charset="2"/>
              <a:buChar char="Ø"/>
            </a:pPr>
            <a:r>
              <a:rPr lang="en-US" sz="3200" dirty="0">
                <a:solidFill>
                  <a:schemeClr val="tx1">
                    <a:alpha val="99000"/>
                  </a:schemeClr>
                </a:solidFill>
              </a:rPr>
              <a:t>Have Fun </a:t>
            </a:r>
            <a:r>
              <a:rPr lang="en-US" sz="3200" dirty="0">
                <a:solidFill>
                  <a:schemeClr val="tx1">
                    <a:alpha val="99000"/>
                  </a:schemeClr>
                </a:solidFill>
                <a:sym typeface="Wingdings" pitchFamily="2" charset="2"/>
              </a:rPr>
              <a:t></a:t>
            </a:r>
            <a:endParaRPr lang="en-US" sz="3200" dirty="0">
              <a:solidFill>
                <a:schemeClr val="tx1">
                  <a:alpha val="99000"/>
                </a:schemeClr>
              </a:solidFill>
            </a:endParaRPr>
          </a:p>
          <a:p>
            <a:pPr marL="457200" indent="-457200">
              <a:lnSpc>
                <a:spcPct val="90000"/>
              </a:lnSpc>
              <a:spcBef>
                <a:spcPct val="20000"/>
              </a:spcBef>
              <a:buSzPct val="90000"/>
              <a:buFont typeface="Wingdings" pitchFamily="2" charset="2"/>
              <a:buChar char="Ø"/>
            </a:pPr>
            <a:r>
              <a:rPr lang="en-US" sz="3200" dirty="0">
                <a:solidFill>
                  <a:schemeClr val="tx1">
                    <a:alpha val="99000"/>
                  </a:schemeClr>
                </a:solidFill>
              </a:rPr>
              <a:t>Much, Much, More</a:t>
            </a:r>
          </a:p>
          <a:p>
            <a:pPr marL="457200" indent="-457200">
              <a:lnSpc>
                <a:spcPct val="90000"/>
              </a:lnSpc>
              <a:spcBef>
                <a:spcPct val="20000"/>
              </a:spcBef>
              <a:buSzPct val="90000"/>
              <a:buFont typeface="Wingdings" pitchFamily="2" charset="2"/>
              <a:buChar char="Ø"/>
            </a:pPr>
            <a:r>
              <a:rPr lang="en-US" sz="3200" dirty="0" smtClean="0">
                <a:solidFill>
                  <a:schemeClr val="tx1">
                    <a:alpha val="99000"/>
                  </a:schemeClr>
                </a:solidFill>
              </a:rPr>
              <a:t>Next </a:t>
            </a:r>
            <a:r>
              <a:rPr lang="en-US" sz="3200" dirty="0">
                <a:solidFill>
                  <a:schemeClr val="tx1">
                    <a:alpha val="99000"/>
                  </a:schemeClr>
                </a:solidFill>
              </a:rPr>
              <a:t>Step…</a:t>
            </a:r>
          </a:p>
        </p:txBody>
      </p:sp>
      <p:sp>
        <p:nvSpPr>
          <p:cNvPr id="8" name="Explosion 2 7"/>
          <p:cNvSpPr/>
          <p:nvPr/>
        </p:nvSpPr>
        <p:spPr bwMode="auto">
          <a:xfrm>
            <a:off x="5823284" y="2177313"/>
            <a:ext cx="4620126" cy="3285425"/>
          </a:xfrm>
          <a:prstGeom prst="irregularSeal2">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9" name="TextBox 8"/>
          <p:cNvSpPr txBox="1"/>
          <p:nvPr/>
        </p:nvSpPr>
        <p:spPr>
          <a:xfrm rot="19876148">
            <a:off x="6746176" y="3264669"/>
            <a:ext cx="2500158" cy="1292662"/>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4000" dirty="0" smtClean="0">
                <a:solidFill>
                  <a:srgbClr val="FF0000">
                    <a:alpha val="99000"/>
                  </a:srgbClr>
                </a:solidFill>
              </a:rPr>
              <a:t>Don’t Wait!</a:t>
            </a:r>
          </a:p>
        </p:txBody>
      </p:sp>
    </p:spTree>
    <p:extLst>
      <p:ext uri="{BB962C8B-B14F-4D97-AF65-F5344CB8AC3E}">
        <p14:creationId xmlns:p14="http://schemas.microsoft.com/office/powerpoint/2010/main" val="4578729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Rectangle 81920" descr="Microsoft logo and tagline"/>
          <p:cNvPicPr>
            <a:picLocks noChangeAspect="1" noChangeArrowheads="1"/>
          </p:cNvPicPr>
          <p:nvPr/>
        </p:nvPicPr>
        <p:blipFill>
          <a:blip r:embed="rId3" cstate="print">
            <a:lum bright="100000"/>
          </a:blip>
          <a:srcRect/>
          <a:stretch>
            <a:fillRect/>
          </a:stretch>
        </p:blipFill>
        <p:spPr bwMode="black">
          <a:xfrm>
            <a:off x="3961368" y="1981201"/>
            <a:ext cx="7516442" cy="1217613"/>
          </a:xfrm>
          <a:prstGeom prst="rect">
            <a:avLst/>
          </a:prstGeom>
          <a:noFill/>
          <a:ln w="9525">
            <a:noFill/>
            <a:miter lim="800000"/>
            <a:headEnd/>
            <a:tailEnd/>
          </a:ln>
        </p:spPr>
      </p:pic>
      <p:sp>
        <p:nvSpPr>
          <p:cNvPr id="2051" name="Subtitle 460802"/>
          <p:cNvSpPr>
            <a:spLocks noGrp="1" noChangeArrowheads="1"/>
          </p:cNvSpPr>
          <p:nvPr>
            <p:ph type="subTitle" idx="4294967295"/>
          </p:nvPr>
        </p:nvSpPr>
        <p:spPr>
          <a:xfrm>
            <a:off x="4469236" y="3657600"/>
            <a:ext cx="7719589" cy="2068259"/>
          </a:xfrm>
        </p:spPr>
        <p:txBody>
          <a:bodyPr/>
          <a:lstStyle/>
          <a:p>
            <a:pPr marL="0" indent="0">
              <a:spcBef>
                <a:spcPct val="0"/>
              </a:spcBef>
              <a:buFont typeface="Wingdings" pitchFamily="2" charset="2"/>
              <a:buNone/>
            </a:pPr>
            <a:r>
              <a:rPr lang="en-US" sz="2400" dirty="0" smtClean="0">
                <a:effectLst>
                  <a:outerShdw blurRad="38100" dist="38100" dir="2700000" algn="tl">
                    <a:srgbClr val="000000">
                      <a:alpha val="43137"/>
                    </a:srgbClr>
                  </a:outerShdw>
                </a:effectLst>
              </a:rPr>
              <a:t>Dan Stolts</a:t>
            </a:r>
          </a:p>
          <a:p>
            <a:pPr marL="0" indent="0">
              <a:buNone/>
            </a:pPr>
            <a:r>
              <a:rPr lang="en-US" sz="2400" dirty="0"/>
              <a:t>Chief Technology Strategist</a:t>
            </a:r>
          </a:p>
          <a:p>
            <a:pPr marL="0" indent="0">
              <a:spcBef>
                <a:spcPct val="0"/>
              </a:spcBef>
              <a:buFont typeface="Wingdings" pitchFamily="2" charset="2"/>
              <a:buNone/>
            </a:pPr>
            <a:r>
              <a:rPr lang="en-US" sz="2400" dirty="0" smtClean="0">
                <a:effectLst>
                  <a:outerShdw blurRad="38100" dist="38100" dir="2700000" algn="tl">
                    <a:srgbClr val="000000">
                      <a:alpha val="43137"/>
                    </a:srgbClr>
                  </a:outerShdw>
                </a:effectLst>
                <a:hlinkClick r:id="rId4"/>
              </a:rPr>
              <a:t>dstolts@microsoft.com</a:t>
            </a:r>
            <a:r>
              <a:rPr lang="en-US" sz="2400" dirty="0" smtClean="0">
                <a:effectLst>
                  <a:outerShdw blurRad="38100" dist="38100" dir="2700000" algn="tl">
                    <a:srgbClr val="000000">
                      <a:alpha val="43137"/>
                    </a:srgbClr>
                  </a:outerShdw>
                </a:effectLst>
              </a:rPr>
              <a:t> </a:t>
            </a:r>
            <a:endParaRPr lang="en-US" sz="2400" dirty="0" smtClean="0">
              <a:effectLst>
                <a:outerShdw blurRad="38100" dist="38100" dir="2700000" algn="tl">
                  <a:srgbClr val="000000">
                    <a:alpha val="43137"/>
                  </a:srgbClr>
                </a:outerShdw>
              </a:effectLst>
            </a:endParaRPr>
          </a:p>
          <a:p>
            <a:pPr marL="0" indent="0">
              <a:spcBef>
                <a:spcPct val="0"/>
              </a:spcBef>
              <a:buFont typeface="Wingdings" pitchFamily="2" charset="2"/>
              <a:buNone/>
            </a:pPr>
            <a:r>
              <a:rPr lang="en-US" sz="2400" dirty="0" smtClean="0">
                <a:effectLst>
                  <a:outerShdw blurRad="38100" dist="38100" dir="2700000" algn="tl">
                    <a:srgbClr val="000000">
                      <a:alpha val="43137"/>
                    </a:srgbClr>
                  </a:outerShdw>
                </a:effectLst>
                <a:hlinkClick r:id="rId5"/>
              </a:rPr>
              <a:t>http://ItProGuru.com</a:t>
            </a:r>
            <a:endParaRPr lang="en-US" sz="2400" dirty="0" smtClean="0">
              <a:effectLst>
                <a:outerShdw blurRad="38100" dist="38100" dir="2700000" algn="tl">
                  <a:srgbClr val="000000">
                    <a:alpha val="43137"/>
                  </a:srgbClr>
                </a:outerShdw>
              </a:effectLst>
            </a:endParaRPr>
          </a:p>
          <a:p>
            <a:pPr marL="0" indent="0">
              <a:spcBef>
                <a:spcPct val="0"/>
              </a:spcBef>
              <a:buFont typeface="Wingdings" pitchFamily="2" charset="2"/>
              <a:buNone/>
            </a:pPr>
            <a:endParaRPr lang="en-US" sz="2400" dirty="0" smtClean="0">
              <a:effectLst>
                <a:outerShdw blurRad="38100" dist="38100" dir="2700000" algn="tl">
                  <a:srgbClr val="000000">
                    <a:alpha val="43137"/>
                  </a:srgbClr>
                </a:outerShdw>
              </a:effectLst>
            </a:endParaRPr>
          </a:p>
          <a:p>
            <a:pPr marL="0" indent="0">
              <a:spcBef>
                <a:spcPct val="0"/>
              </a:spcBef>
              <a:buFont typeface="Wingdings" pitchFamily="2" charset="2"/>
              <a:buNone/>
            </a:pPr>
            <a:endParaRPr lang="en-US" sz="2400" dirty="0" smtClean="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4455" y="1467853"/>
            <a:ext cx="3592495" cy="2695073"/>
          </a:xfrm>
          <a:prstGeom prst="round2SameRect">
            <a:avLst>
              <a:gd name="adj1" fmla="val 16667"/>
              <a:gd name="adj2" fmla="val 0"/>
            </a:avLst>
          </a:prstGeom>
          <a:noFill/>
          <a:ln w="38100">
            <a:solidFill>
              <a:schemeClr val="tx1"/>
            </a:solidFill>
          </a:ln>
          <a:effectLst>
            <a:reflection blurRad="12700" stA="50000" endPos="75000" dist="50800" dir="5400000" sy="-100000" algn="bl" rotWithShape="0"/>
          </a:effectLst>
          <a:scene3d>
            <a:camera prst="isometricOffAxis2Left"/>
            <a:lightRig rig="threePt" dir="t">
              <a:rot lat="0" lon="0" rev="18900000"/>
            </a:lightRig>
          </a:scene3d>
        </p:spPr>
      </p:pic>
      <p:sp>
        <p:nvSpPr>
          <p:cNvPr id="2053" name="TextBox 5"/>
          <p:cNvSpPr txBox="1">
            <a:spLocks noChangeArrowheads="1"/>
          </p:cNvSpPr>
          <p:nvPr/>
        </p:nvSpPr>
        <p:spPr bwMode="auto">
          <a:xfrm>
            <a:off x="0" y="5232738"/>
            <a:ext cx="12188825" cy="1015663"/>
          </a:xfrm>
          <a:prstGeom prst="rect">
            <a:avLst/>
          </a:prstGeom>
          <a:noFill/>
          <a:ln w="9525">
            <a:noFill/>
            <a:miter lim="800000"/>
            <a:headEnd/>
            <a:tailEnd/>
          </a:ln>
        </p:spPr>
        <p:txBody>
          <a:bodyPr>
            <a:spAutoFit/>
          </a:bodyPr>
          <a:lstStyle/>
          <a:p>
            <a:pPr algn="ctr"/>
            <a:r>
              <a:rPr lang="en-US" sz="2000" dirty="0" smtClean="0"/>
              <a:t>Bob Familiar, </a:t>
            </a:r>
            <a:r>
              <a:rPr lang="en-US" sz="2000" dirty="0">
                <a:solidFill>
                  <a:schemeClr val="tx1"/>
                </a:solidFill>
              </a:rPr>
              <a:t>my manager, would love your feedback on </a:t>
            </a:r>
            <a:r>
              <a:rPr lang="en-US" sz="2000" dirty="0" smtClean="0">
                <a:solidFill>
                  <a:schemeClr val="tx1"/>
                </a:solidFill>
              </a:rPr>
              <a:t>today’s </a:t>
            </a:r>
            <a:r>
              <a:rPr lang="en-US" sz="2000" dirty="0">
                <a:solidFill>
                  <a:schemeClr val="tx1"/>
                </a:solidFill>
              </a:rPr>
              <a:t>event</a:t>
            </a:r>
            <a:r>
              <a:rPr lang="en-US" sz="2000" dirty="0" smtClean="0">
                <a:solidFill>
                  <a:schemeClr val="tx1"/>
                </a:solidFill>
              </a:rPr>
              <a:t>.</a:t>
            </a:r>
          </a:p>
          <a:p>
            <a:pPr algn="ctr"/>
            <a:r>
              <a:rPr lang="en-US" sz="2000" dirty="0" smtClean="0">
                <a:solidFill>
                  <a:schemeClr val="tx1"/>
                </a:solidFill>
              </a:rPr>
              <a:t>He wants to know what impact todays event has on you and your business</a:t>
            </a:r>
            <a:endParaRPr lang="en-US" sz="2000" dirty="0">
              <a:solidFill>
                <a:schemeClr val="tx1"/>
              </a:solidFill>
            </a:endParaRPr>
          </a:p>
          <a:p>
            <a:pPr algn="ctr"/>
            <a:r>
              <a:rPr lang="en-US" sz="2000" dirty="0">
                <a:solidFill>
                  <a:schemeClr val="tx1"/>
                </a:solidFill>
              </a:rPr>
              <a:t>You can e-mail </a:t>
            </a:r>
            <a:r>
              <a:rPr lang="en-US" sz="2000" dirty="0" smtClean="0">
                <a:solidFill>
                  <a:schemeClr val="tx1"/>
                </a:solidFill>
              </a:rPr>
              <a:t>him at</a:t>
            </a:r>
            <a:r>
              <a:rPr lang="en-US" sz="2000" dirty="0">
                <a:solidFill>
                  <a:schemeClr val="tx1"/>
                </a:solidFill>
              </a:rPr>
              <a:t>: </a:t>
            </a:r>
            <a:r>
              <a:rPr lang="en-US" sz="2000" dirty="0" smtClean="0">
                <a:hlinkClick r:id="rId7"/>
              </a:rPr>
              <a:t>Bob.Familiar@microsoft.com</a:t>
            </a:r>
            <a:r>
              <a:rPr lang="en-US" sz="2000" dirty="0" smtClean="0"/>
              <a:t>    </a:t>
            </a:r>
            <a:r>
              <a:rPr lang="en-US" sz="2000" dirty="0" smtClean="0">
                <a:solidFill>
                  <a:schemeClr val="tx1"/>
                </a:solidFill>
              </a:rPr>
              <a:t> </a:t>
            </a:r>
            <a:endParaRPr lang="en-US" sz="2000" dirty="0">
              <a:solidFill>
                <a:schemeClr val="tx1"/>
              </a:solidFill>
            </a:endParaRPr>
          </a:p>
        </p:txBody>
      </p:sp>
    </p:spTree>
    <p:extLst>
      <p:ext uri="{BB962C8B-B14F-4D97-AF65-F5344CB8AC3E}">
        <p14:creationId xmlns:p14="http://schemas.microsoft.com/office/powerpoint/2010/main" val="318986235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519112" y="228600"/>
            <a:ext cx="11149013" cy="609398"/>
          </a:xfrm>
        </p:spPr>
        <p:txBody>
          <a:bodyPr/>
          <a:lstStyle/>
          <a:p>
            <a:r>
              <a:rPr lang="en-US" dirty="0" smtClean="0"/>
              <a:t>Call To Action</a:t>
            </a:r>
            <a:endParaRPr lang="en-US" dirty="0"/>
          </a:p>
        </p:txBody>
      </p:sp>
      <p:pic>
        <p:nvPicPr>
          <p:cNvPr id="16" name="Picture 15"/>
          <p:cNvPicPr preferRelativeResize="0">
            <a:picLocks/>
          </p:cNvPicPr>
          <p:nvPr/>
        </p:nvPicPr>
        <p:blipFill rotWithShape="1">
          <a:blip r:embed="rId4" cstate="screen">
            <a:extLst>
              <a:ext uri="{28A0092B-C50C-407E-A947-70E740481C1C}">
                <a14:useLocalDpi xmlns:a14="http://schemas.microsoft.com/office/drawing/2010/main"/>
              </a:ext>
            </a:extLst>
          </a:blip>
          <a:srcRect/>
          <a:stretch/>
        </p:blipFill>
        <p:spPr>
          <a:xfrm>
            <a:off x="1592382" y="1243649"/>
            <a:ext cx="3157288" cy="3415273"/>
          </a:xfrm>
          <a:prstGeom prst="rect">
            <a:avLst/>
          </a:prstGeom>
        </p:spPr>
      </p:pic>
      <p:sp>
        <p:nvSpPr>
          <p:cNvPr id="17" name="Rectangle 16"/>
          <p:cNvSpPr/>
          <p:nvPr/>
        </p:nvSpPr>
        <p:spPr bwMode="auto">
          <a:xfrm>
            <a:off x="6801179" y="2997718"/>
            <a:ext cx="1846596" cy="166383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Windows Server 2012 </a:t>
            </a:r>
            <a:r>
              <a:rPr lang="en-US" dirty="0" smtClean="0">
                <a:solidFill>
                  <a:schemeClr val="tx1"/>
                </a:solidFill>
                <a:latin typeface="Segoe UI" pitchFamily="34" charset="0"/>
                <a:ea typeface="Segoe UI" pitchFamily="34" charset="0"/>
                <a:cs typeface="Segoe UI" pitchFamily="34" charset="0"/>
              </a:rPr>
              <a:t>Release Candidate</a:t>
            </a: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050" u="sng" dirty="0" smtClean="0">
                <a:solidFill>
                  <a:schemeClr val="tx1"/>
                </a:solidFill>
                <a:latin typeface="Segoe UI" pitchFamily="34" charset="0"/>
                <a:ea typeface="Segoe UI" pitchFamily="34" charset="0"/>
                <a:cs typeface="Segoe UI" pitchFamily="34" charset="0"/>
              </a:rPr>
              <a:t>Aka.ms/getwin2012</a:t>
            </a:r>
            <a:endParaRPr lang="en-US" sz="1050" dirty="0">
              <a:solidFill>
                <a:schemeClr val="tx1"/>
              </a:solidFill>
              <a:latin typeface="Segoe UI" pitchFamily="34" charset="0"/>
              <a:ea typeface="Segoe UI" pitchFamily="34" charset="0"/>
              <a:cs typeface="Segoe UI" pitchFamily="34" charset="0"/>
            </a:endParaRPr>
          </a:p>
        </p:txBody>
      </p:sp>
      <p:sp>
        <p:nvSpPr>
          <p:cNvPr id="18" name="Rectangle 17">
            <a:hlinkClick r:id="rId5"/>
          </p:cNvPr>
          <p:cNvSpPr/>
          <p:nvPr/>
        </p:nvSpPr>
        <p:spPr bwMode="auto">
          <a:xfrm>
            <a:off x="4861628" y="1243880"/>
            <a:ext cx="1846596" cy="16664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latin typeface="Segoe UI" pitchFamily="34" charset="0"/>
              <a:ea typeface="Segoe UI" pitchFamily="34" charset="0"/>
              <a:cs typeface="Segoe UI" pitchFamily="34" charset="0"/>
            </a:endParaRPr>
          </a:p>
          <a:p>
            <a:pPr algn="ctr" defTabSz="685666" fontAlgn="base">
              <a:spcBef>
                <a:spcPct val="0"/>
              </a:spcBef>
              <a:spcAft>
                <a:spcPct val="0"/>
              </a:spcAft>
            </a:pPr>
            <a:r>
              <a:rPr lang="en-US" sz="1600" dirty="0" smtClean="0">
                <a:solidFill>
                  <a:schemeClr val="tx1"/>
                </a:solidFill>
                <a:latin typeface="Segoe UI" pitchFamily="34" charset="0"/>
                <a:ea typeface="Segoe UI" pitchFamily="34" charset="0"/>
                <a:cs typeface="Segoe UI" pitchFamily="34" charset="0"/>
              </a:rPr>
              <a:t>@</a:t>
            </a:r>
            <a:r>
              <a:rPr lang="en-US" sz="1600" dirty="0" err="1" smtClean="0">
                <a:solidFill>
                  <a:schemeClr val="tx1"/>
                </a:solidFill>
                <a:latin typeface="Segoe UI" pitchFamily="34" charset="0"/>
                <a:ea typeface="Segoe UI" pitchFamily="34" charset="0"/>
                <a:cs typeface="Segoe UI" pitchFamily="34" charset="0"/>
              </a:rPr>
              <a:t>ITProGuru</a:t>
            </a:r>
            <a:endParaRPr lang="en-US" sz="1600" dirty="0">
              <a:solidFill>
                <a:schemeClr val="tx1"/>
              </a:solidFill>
              <a:latin typeface="Segoe UI" pitchFamily="34" charset="0"/>
              <a:ea typeface="Segoe UI" pitchFamily="34" charset="0"/>
              <a:cs typeface="Segoe UI" pitchFamily="34" charset="0"/>
            </a:endParaRPr>
          </a:p>
        </p:txBody>
      </p:sp>
      <p:sp>
        <p:nvSpPr>
          <p:cNvPr id="19" name="Rectangle 18">
            <a:hlinkClick r:id="rId5"/>
          </p:cNvPr>
          <p:cNvSpPr/>
          <p:nvPr/>
        </p:nvSpPr>
        <p:spPr bwMode="auto">
          <a:xfrm>
            <a:off x="8737815" y="2997718"/>
            <a:ext cx="1846596" cy="166383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a:t>
            </a:r>
            <a:r>
              <a:rPr lang="en-US" dirty="0" smtClean="0">
                <a:solidFill>
                  <a:schemeClr val="tx1"/>
                </a:solidFill>
                <a:latin typeface="Segoe UI" pitchFamily="34" charset="0"/>
                <a:ea typeface="Segoe UI" pitchFamily="34" charset="0"/>
                <a:cs typeface="Segoe UI" pitchFamily="34" charset="0"/>
              </a:rPr>
              <a:t>Microsoft System Center 2012 Evaluation</a:t>
            </a:r>
          </a:p>
          <a:p>
            <a:pPr defTabSz="685666"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050" u="sng" dirty="0" smtClean="0">
                <a:solidFill>
                  <a:schemeClr val="tx1"/>
                </a:solidFill>
                <a:latin typeface="Segoe UI" pitchFamily="34" charset="0"/>
                <a:ea typeface="Segoe UI" pitchFamily="34" charset="0"/>
                <a:cs typeface="Segoe UI" pitchFamily="34" charset="0"/>
              </a:rPr>
              <a:t>Aka.ms/getsc2012</a:t>
            </a:r>
            <a:endParaRPr lang="en-US" sz="1200" dirty="0">
              <a:solidFill>
                <a:schemeClr val="tx1"/>
              </a:solidFill>
              <a:latin typeface="Segoe UI" pitchFamily="34" charset="0"/>
              <a:ea typeface="Segoe UI" pitchFamily="34" charset="0"/>
              <a:cs typeface="Segoe UI" pitchFamily="34" charset="0"/>
            </a:endParaRPr>
          </a:p>
        </p:txBody>
      </p:sp>
      <p:sp>
        <p:nvSpPr>
          <p:cNvPr id="20" name="Rectangle 19">
            <a:hlinkClick r:id="rId5"/>
          </p:cNvPr>
          <p:cNvSpPr/>
          <p:nvPr/>
        </p:nvSpPr>
        <p:spPr bwMode="auto">
          <a:xfrm>
            <a:off x="4861628" y="2995089"/>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600" dirty="0" smtClean="0">
                <a:solidFill>
                  <a:schemeClr val="tx1"/>
                </a:solidFill>
                <a:latin typeface="Segoe UI" pitchFamily="34" charset="0"/>
                <a:ea typeface="Segoe UI" pitchFamily="34" charset="0"/>
                <a:cs typeface="Segoe UI" pitchFamily="34" charset="0"/>
              </a:rPr>
              <a:t> </a:t>
            </a:r>
          </a:p>
          <a:p>
            <a:pPr defTabSz="685666" fontAlgn="base">
              <a:spcBef>
                <a:spcPct val="0"/>
              </a:spcBef>
              <a:spcAft>
                <a:spcPct val="0"/>
              </a:spcAft>
            </a:pPr>
            <a:r>
              <a:rPr lang="en-US" sz="1050" dirty="0" smtClean="0">
                <a:solidFill>
                  <a:schemeClr val="tx1"/>
                </a:solidFill>
                <a:latin typeface="Segoe UI" pitchFamily="34" charset="0"/>
                <a:ea typeface="Segoe UI" pitchFamily="34" charset="0"/>
                <a:cs typeface="Segoe UI" pitchFamily="34" charset="0"/>
              </a:rPr>
              <a:t>Aka.ms/</a:t>
            </a:r>
            <a:r>
              <a:rPr lang="en-US" sz="1050" dirty="0" err="1" smtClean="0">
                <a:solidFill>
                  <a:schemeClr val="tx1"/>
                </a:solidFill>
                <a:latin typeface="Segoe UI" pitchFamily="34" charset="0"/>
                <a:ea typeface="Segoe UI" pitchFamily="34" charset="0"/>
                <a:cs typeface="Segoe UI" pitchFamily="34" charset="0"/>
              </a:rPr>
              <a:t>GuruMVA</a:t>
            </a:r>
            <a:endParaRPr lang="en-US" sz="1050" dirty="0" smtClean="0">
              <a:solidFill>
                <a:schemeClr val="tx1"/>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black">
          <a:xfrm>
            <a:off x="5256212" y="1479868"/>
            <a:ext cx="1029437" cy="87649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z="1400" spc="-122" dirty="0">
              <a:solidFill>
                <a:schemeClr val="tx1"/>
              </a:solidFill>
              <a:latin typeface="Segoe Light" pitchFamily="34" charset="0"/>
            </a:endParaRPr>
          </a:p>
        </p:txBody>
      </p:sp>
      <p:sp>
        <p:nvSpPr>
          <p:cNvPr id="23" name="Rectangle 22"/>
          <p:cNvSpPr/>
          <p:nvPr>
            <p:custDataLst>
              <p:tags r:id="rId1"/>
            </p:custDataLst>
          </p:nvPr>
        </p:nvSpPr>
        <p:spPr bwMode="auto">
          <a:xfrm>
            <a:off x="6801179" y="1243648"/>
            <a:ext cx="3783232" cy="1666693"/>
          </a:xfrm>
          <a:prstGeom prst="rect">
            <a:avLst/>
          </a:prstGeom>
          <a:solidFill>
            <a:srgbClr val="3BBEB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0" tIns="45720" rIns="68580" bIns="45720" numCol="1" rtlCol="0" anchor="b" anchorCtr="0" compatLnSpc="1">
            <a:prstTxWarp prst="textNoShape">
              <a:avLst/>
            </a:prstTxWarp>
          </a:bodyPr>
          <a:lstStyle/>
          <a:p>
            <a:pPr defTabSz="914099"/>
            <a:r>
              <a:rPr lang="en-US" sz="1600" dirty="0" smtClean="0">
                <a:solidFill>
                  <a:schemeClr val="tx1">
                    <a:alpha val="98824"/>
                  </a:schemeClr>
                </a:solidFill>
                <a:latin typeface="Segoe UI" pitchFamily="34" charset="0"/>
                <a:ea typeface="Segoe UI" pitchFamily="34" charset="0"/>
                <a:cs typeface="Segoe UI" pitchFamily="34" charset="0"/>
              </a:rPr>
              <a:t>Follow Blog </a:t>
            </a:r>
            <a:r>
              <a:rPr lang="en-US" sz="1600" u="sng" dirty="0" smtClean="0">
                <a:solidFill>
                  <a:schemeClr val="tx1">
                    <a:alpha val="98824"/>
                  </a:schemeClr>
                </a:solidFill>
                <a:latin typeface="Segoe UI" pitchFamily="34" charset="0"/>
                <a:ea typeface="Segoe UI" pitchFamily="34" charset="0"/>
                <a:cs typeface="Segoe UI" pitchFamily="34" charset="0"/>
              </a:rPr>
              <a:t>ITProGuru.com </a:t>
            </a:r>
          </a:p>
          <a:p>
            <a:pPr defTabSz="914099"/>
            <a:r>
              <a:rPr lang="en-US" sz="1600" dirty="0" smtClean="0">
                <a:solidFill>
                  <a:schemeClr val="tx1">
                    <a:alpha val="98824"/>
                  </a:schemeClr>
                </a:solidFill>
                <a:latin typeface="Segoe UI" pitchFamily="34" charset="0"/>
                <a:ea typeface="Segoe UI" pitchFamily="34" charset="0"/>
                <a:cs typeface="Segoe UI" pitchFamily="34" charset="0"/>
              </a:rPr>
              <a:t>Microsoft Virtual Academy: </a:t>
            </a:r>
            <a:r>
              <a:rPr lang="en-US" sz="1600" u="sng" dirty="0" smtClean="0">
                <a:solidFill>
                  <a:schemeClr val="tx1">
                    <a:alpha val="98824"/>
                  </a:schemeClr>
                </a:solidFill>
                <a:latin typeface="Segoe UI" pitchFamily="34" charset="0"/>
                <a:ea typeface="Segoe UI" pitchFamily="34" charset="0"/>
                <a:cs typeface="Segoe UI" pitchFamily="34" charset="0"/>
              </a:rPr>
              <a:t>aka.ms/</a:t>
            </a:r>
            <a:r>
              <a:rPr lang="en-US" sz="1600" u="sng" dirty="0" err="1" smtClean="0">
                <a:solidFill>
                  <a:schemeClr val="tx1">
                    <a:alpha val="98824"/>
                  </a:schemeClr>
                </a:solidFill>
                <a:latin typeface="Segoe UI" pitchFamily="34" charset="0"/>
                <a:ea typeface="Segoe UI" pitchFamily="34" charset="0"/>
                <a:cs typeface="Segoe UI" pitchFamily="34" charset="0"/>
              </a:rPr>
              <a:t>gurumva</a:t>
            </a:r>
            <a:endParaRPr lang="en-US" sz="1600" u="sng" dirty="0" smtClean="0">
              <a:solidFill>
                <a:schemeClr val="tx1">
                  <a:alpha val="98824"/>
                </a:schemeClr>
              </a:solidFill>
              <a:latin typeface="Segoe UI" pitchFamily="34" charset="0"/>
              <a:ea typeface="Segoe UI" pitchFamily="34" charset="0"/>
              <a:cs typeface="Segoe UI" pitchFamily="34" charset="0"/>
            </a:endParaRP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8753" y="3283853"/>
            <a:ext cx="1704354" cy="722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610229" y="4852720"/>
            <a:ext cx="8974181" cy="1524000"/>
          </a:xfrm>
          <a:prstGeom prst="rect">
            <a:avLst/>
          </a:prstGeom>
          <a:solidFill>
            <a:srgbClr val="0000A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marL="342900" indent="-342900" defTabSz="914099">
              <a:buFont typeface="Arial" pitchFamily="34" charset="0"/>
              <a:buChar char="•"/>
            </a:pPr>
            <a:r>
              <a:rPr lang="en-US" sz="2000" dirty="0" smtClean="0">
                <a:solidFill>
                  <a:srgbClr val="FFFFFF">
                    <a:alpha val="98824"/>
                  </a:srgbClr>
                </a:solidFill>
                <a:latin typeface="Segoe UI" pitchFamily="34" charset="0"/>
                <a:ea typeface="Segoe UI" pitchFamily="34" charset="0"/>
                <a:cs typeface="Segoe UI" pitchFamily="34" charset="0"/>
              </a:rPr>
              <a:t>Certification</a:t>
            </a:r>
          </a:p>
          <a:p>
            <a:pPr marL="342900" indent="-342900" defTabSz="914099">
              <a:buFont typeface="Arial" pitchFamily="34" charset="0"/>
              <a:buChar char="•"/>
            </a:pPr>
            <a:r>
              <a:rPr lang="en-US" sz="2000" dirty="0">
                <a:solidFill>
                  <a:srgbClr val="FFFFFF">
                    <a:alpha val="98824"/>
                  </a:srgbClr>
                </a:solidFill>
                <a:latin typeface="Segoe UI" pitchFamily="34" charset="0"/>
                <a:ea typeface="Segoe UI" pitchFamily="34" charset="0"/>
                <a:cs typeface="Segoe UI" pitchFamily="34" charset="0"/>
              </a:rPr>
              <a:t>Read!</a:t>
            </a:r>
          </a:p>
          <a:p>
            <a:pPr marL="342900" indent="-342900" defTabSz="914099">
              <a:buFont typeface="Arial" pitchFamily="34" charset="0"/>
              <a:buChar char="•"/>
            </a:pPr>
            <a:r>
              <a:rPr lang="en-US" sz="2000" dirty="0" smtClean="0">
                <a:solidFill>
                  <a:srgbClr val="FFFFFF">
                    <a:alpha val="98824"/>
                  </a:srgbClr>
                </a:solidFill>
                <a:latin typeface="Segoe UI" pitchFamily="34" charset="0"/>
                <a:ea typeface="Segoe UI" pitchFamily="34" charset="0"/>
                <a:cs typeface="Segoe UI" pitchFamily="34" charset="0"/>
              </a:rPr>
              <a:t>Get Experience by Helping Community</a:t>
            </a:r>
          </a:p>
          <a:p>
            <a:pPr marL="342900" indent="-342900" defTabSz="914099">
              <a:buFont typeface="Arial" pitchFamily="34" charset="0"/>
              <a:buChar char="•"/>
            </a:pPr>
            <a:r>
              <a:rPr lang="en-US" sz="2000" dirty="0" smtClean="0">
                <a:solidFill>
                  <a:srgbClr val="FFFFFF">
                    <a:alpha val="98824"/>
                  </a:srgbClr>
                </a:solidFill>
                <a:latin typeface="Segoe UI" pitchFamily="34" charset="0"/>
                <a:ea typeface="Segoe UI" pitchFamily="34" charset="0"/>
                <a:cs typeface="Segoe UI" pitchFamily="34" charset="0"/>
              </a:rPr>
              <a:t>Create Blog; Frequent Forums</a:t>
            </a:r>
          </a:p>
          <a:p>
            <a:pPr marL="342900" indent="-342900" defTabSz="914099">
              <a:buFont typeface="Arial" pitchFamily="34" charset="0"/>
              <a:buChar char="•"/>
            </a:pPr>
            <a:r>
              <a:rPr lang="en-US" sz="2000" dirty="0" smtClean="0">
                <a:solidFill>
                  <a:srgbClr val="FFFFFF">
                    <a:alpha val="98824"/>
                  </a:srgbClr>
                </a:solidFill>
                <a:latin typeface="Segoe UI" pitchFamily="34" charset="0"/>
                <a:ea typeface="Segoe UI" pitchFamily="34" charset="0"/>
                <a:cs typeface="Segoe UI" pitchFamily="34" charset="0"/>
              </a:rPr>
              <a:t>Play with &amp; Learn About </a:t>
            </a:r>
            <a:r>
              <a:rPr lang="en-US" sz="2000" dirty="0" smtClean="0">
                <a:solidFill>
                  <a:srgbClr val="FFFFFF">
                    <a:alpha val="98824"/>
                  </a:srgbClr>
                </a:solidFill>
                <a:latin typeface="Segoe UI" pitchFamily="34" charset="0"/>
                <a:ea typeface="Segoe UI" pitchFamily="34" charset="0"/>
                <a:cs typeface="Segoe UI" pitchFamily="34" charset="0"/>
                <a:hlinkClick r:id="rId7"/>
              </a:rPr>
              <a:t>Infrastructure As A Service</a:t>
            </a:r>
            <a:r>
              <a:rPr lang="en-US" sz="2000" dirty="0" smtClean="0">
                <a:solidFill>
                  <a:srgbClr val="FFFFFF">
                    <a:alpha val="98824"/>
                  </a:srgbClr>
                </a:solidFill>
                <a:latin typeface="Segoe UI" pitchFamily="34" charset="0"/>
                <a:ea typeface="Segoe UI" pitchFamily="34" charset="0"/>
                <a:cs typeface="Segoe UI" pitchFamily="34" charset="0"/>
              </a:rPr>
              <a:t> </a:t>
            </a:r>
          </a:p>
        </p:txBody>
      </p:sp>
    </p:spTree>
    <p:extLst>
      <p:ext uri="{BB962C8B-B14F-4D97-AF65-F5344CB8AC3E}">
        <p14:creationId xmlns:p14="http://schemas.microsoft.com/office/powerpoint/2010/main" val="3422255092"/>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2912428" y="631412"/>
            <a:ext cx="7618016" cy="71340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88" tIns="60944" rIns="121888" bIns="60944" rtlCol="0" anchor="b" anchorCtr="0"/>
          <a:lstStyle/>
          <a:p>
            <a:pPr indent="-609443"/>
            <a:r>
              <a:rPr lang="en-US" sz="3200" dirty="0">
                <a:latin typeface="Segoe Light"/>
                <a:cs typeface="Segoe Light"/>
              </a:rPr>
              <a:t>Emergency Exit, Rest Room, Cell</a:t>
            </a:r>
            <a:endParaRPr lang="en-US" sz="3200" dirty="0">
              <a:solidFill>
                <a:srgbClr val="EB7C00"/>
              </a:solidFill>
              <a:latin typeface="Segoe Light"/>
              <a:cs typeface="Segoe Light"/>
            </a:endParaRPr>
          </a:p>
        </p:txBody>
      </p:sp>
      <p:sp>
        <p:nvSpPr>
          <p:cNvPr id="8" name="Rectangle 7"/>
          <p:cNvSpPr/>
          <p:nvPr/>
        </p:nvSpPr>
        <p:spPr>
          <a:xfrm>
            <a:off x="2912428" y="2207592"/>
            <a:ext cx="7618016" cy="71340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lIns="121888" tIns="60944" rIns="121888" bIns="60944" rtlCol="0" anchor="b" anchorCtr="0"/>
          <a:lstStyle/>
          <a:p>
            <a:pPr indent="-609443"/>
            <a:r>
              <a:rPr lang="en-US" sz="3200" dirty="0">
                <a:solidFill>
                  <a:schemeClr val="bg1"/>
                </a:solidFill>
                <a:latin typeface="Segoe Light"/>
                <a:cs typeface="Segoe Light"/>
              </a:rPr>
              <a:t>Continual Partnership</a:t>
            </a:r>
          </a:p>
        </p:txBody>
      </p:sp>
      <p:sp>
        <p:nvSpPr>
          <p:cNvPr id="9" name="Rectangle 8"/>
          <p:cNvSpPr/>
          <p:nvPr/>
        </p:nvSpPr>
        <p:spPr>
          <a:xfrm>
            <a:off x="2912428" y="1397000"/>
            <a:ext cx="7618016" cy="713408"/>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121888" tIns="60944" rIns="121888" bIns="60944" rtlCol="0" anchor="b" anchorCtr="0"/>
          <a:lstStyle/>
          <a:p>
            <a:pPr indent="-609443"/>
            <a:r>
              <a:rPr lang="en-US" sz="3200" dirty="0" smtClean="0">
                <a:latin typeface="Segoe Light"/>
                <a:cs typeface="Segoe Light"/>
              </a:rPr>
              <a:t>Event </a:t>
            </a:r>
            <a:r>
              <a:rPr lang="en-US" sz="3200" dirty="0">
                <a:latin typeface="Segoe Light"/>
                <a:cs typeface="Segoe Light"/>
              </a:rPr>
              <a:t>Format</a:t>
            </a:r>
            <a:endParaRPr lang="en-US" sz="3200" dirty="0">
              <a:solidFill>
                <a:srgbClr val="EB7C00"/>
              </a:solidFill>
              <a:latin typeface="Segoe Light"/>
              <a:cs typeface="Segoe Light"/>
            </a:endParaRPr>
          </a:p>
        </p:txBody>
      </p:sp>
      <p:sp>
        <p:nvSpPr>
          <p:cNvPr id="10" name="Rectangle 9"/>
          <p:cNvSpPr/>
          <p:nvPr/>
        </p:nvSpPr>
        <p:spPr>
          <a:xfrm>
            <a:off x="2912428" y="3022600"/>
            <a:ext cx="7618016" cy="2540000"/>
          </a:xfrm>
          <a:prstGeom prst="rect">
            <a:avLst/>
          </a:prstGeom>
          <a:solidFill>
            <a:srgbClr val="0071BC"/>
          </a:solidFill>
          <a:ln>
            <a:noFill/>
          </a:ln>
          <a:effectLst/>
        </p:spPr>
        <p:style>
          <a:lnRef idx="1">
            <a:schemeClr val="accent1"/>
          </a:lnRef>
          <a:fillRef idx="3">
            <a:schemeClr val="accent1"/>
          </a:fillRef>
          <a:effectRef idx="2">
            <a:schemeClr val="accent1"/>
          </a:effectRef>
          <a:fontRef idx="minor">
            <a:schemeClr val="lt1"/>
          </a:fontRef>
        </p:style>
        <p:txBody>
          <a:bodyPr lIns="121888" tIns="60944" rIns="121888" bIns="60944" rtlCol="0" anchor="b" anchorCtr="0"/>
          <a:lstStyle/>
          <a:p>
            <a:pPr indent="-609443"/>
            <a:r>
              <a:rPr lang="en-US" sz="3200" b="1" dirty="0">
                <a:solidFill>
                  <a:schemeClr val="bg1"/>
                </a:solidFill>
                <a:latin typeface="Segoe Light"/>
                <a:cs typeface="Segoe Light"/>
              </a:rPr>
              <a:t>9</a:t>
            </a:r>
            <a:r>
              <a:rPr lang="en-US" sz="3200" dirty="0">
                <a:solidFill>
                  <a:schemeClr val="bg1"/>
                </a:solidFill>
                <a:latin typeface="Segoe Light"/>
                <a:cs typeface="Segoe Light"/>
              </a:rPr>
              <a:t> - Yeah, I learned </a:t>
            </a:r>
            <a:r>
              <a:rPr lang="en-US" sz="3200" dirty="0" smtClean="0">
                <a:solidFill>
                  <a:schemeClr val="bg1"/>
                </a:solidFill>
                <a:latin typeface="Segoe Light"/>
                <a:cs typeface="Segoe Light"/>
              </a:rPr>
              <a:t>plenty     </a:t>
            </a:r>
            <a:r>
              <a:rPr lang="en-US" sz="1400" dirty="0" smtClean="0">
                <a:solidFill>
                  <a:schemeClr val="bg1"/>
                </a:solidFill>
                <a:latin typeface="Segoe Light"/>
                <a:cs typeface="Segoe Light"/>
              </a:rPr>
              <a:t> </a:t>
            </a:r>
            <a:r>
              <a:rPr lang="en-US" sz="3200" dirty="0" smtClean="0">
                <a:solidFill>
                  <a:schemeClr val="bg1"/>
                </a:solidFill>
                <a:latin typeface="Segoe Light"/>
                <a:cs typeface="Segoe Light"/>
              </a:rPr>
              <a:t>(A-)</a:t>
            </a:r>
            <a:endParaRPr lang="en-US" sz="3200" dirty="0">
              <a:solidFill>
                <a:schemeClr val="bg1"/>
              </a:solidFill>
              <a:latin typeface="Segoe Light"/>
              <a:cs typeface="Segoe Light"/>
            </a:endParaRPr>
          </a:p>
          <a:p>
            <a:pPr indent="-609443"/>
            <a:r>
              <a:rPr lang="en-US" sz="3200" b="1" dirty="0">
                <a:solidFill>
                  <a:schemeClr val="bg1"/>
                </a:solidFill>
                <a:latin typeface="Segoe Light"/>
                <a:cs typeface="Segoe Light"/>
              </a:rPr>
              <a:t>8</a:t>
            </a:r>
            <a:r>
              <a:rPr lang="en-US" sz="3200" dirty="0">
                <a:solidFill>
                  <a:schemeClr val="bg1"/>
                </a:solidFill>
                <a:latin typeface="Segoe Light"/>
                <a:cs typeface="Segoe Light"/>
              </a:rPr>
              <a:t> - Cool </a:t>
            </a:r>
            <a:r>
              <a:rPr lang="en-US" sz="3200" dirty="0" smtClean="0">
                <a:solidFill>
                  <a:schemeClr val="bg1"/>
                </a:solidFill>
                <a:latin typeface="Segoe Light"/>
                <a:cs typeface="Segoe Light"/>
              </a:rPr>
              <a:t>event                       (B-)</a:t>
            </a:r>
            <a:endParaRPr lang="en-US" sz="3200" dirty="0">
              <a:solidFill>
                <a:schemeClr val="bg1"/>
              </a:solidFill>
              <a:latin typeface="Segoe Light"/>
              <a:cs typeface="Segoe Light"/>
            </a:endParaRPr>
          </a:p>
          <a:p>
            <a:pPr indent="-609443"/>
            <a:r>
              <a:rPr lang="en-US" sz="3200" dirty="0">
                <a:solidFill>
                  <a:schemeClr val="bg1"/>
                </a:solidFill>
                <a:latin typeface="Segoe Light"/>
                <a:cs typeface="Segoe Light"/>
              </a:rPr>
              <a:t>7 - </a:t>
            </a:r>
            <a:r>
              <a:rPr lang="en-US" sz="3200" dirty="0" smtClean="0">
                <a:solidFill>
                  <a:schemeClr val="bg1"/>
                </a:solidFill>
                <a:latin typeface="Segoe Light"/>
                <a:cs typeface="Segoe Light"/>
              </a:rPr>
              <a:t>Action </a:t>
            </a:r>
            <a:r>
              <a:rPr lang="en-US" sz="3200" dirty="0">
                <a:solidFill>
                  <a:schemeClr val="bg1"/>
                </a:solidFill>
                <a:latin typeface="Segoe Light"/>
                <a:cs typeface="Segoe Light"/>
              </a:rPr>
              <a:t>items to </a:t>
            </a:r>
            <a:r>
              <a:rPr lang="en-US" sz="3200" dirty="0" smtClean="0">
                <a:solidFill>
                  <a:schemeClr val="bg1"/>
                </a:solidFill>
                <a:latin typeface="Segoe Light"/>
                <a:cs typeface="Segoe Light"/>
              </a:rPr>
              <a:t>improve   (C-)</a:t>
            </a:r>
            <a:endParaRPr lang="en-US" sz="3200" dirty="0">
              <a:solidFill>
                <a:schemeClr val="bg1"/>
              </a:solidFill>
              <a:latin typeface="Segoe Light"/>
              <a:cs typeface="Segoe Light"/>
            </a:endParaRPr>
          </a:p>
          <a:p>
            <a:pPr indent="-609443"/>
            <a:r>
              <a:rPr lang="en-US" sz="3200" dirty="0">
                <a:solidFill>
                  <a:schemeClr val="bg1"/>
                </a:solidFill>
                <a:latin typeface="Segoe Light"/>
                <a:cs typeface="Segoe Light"/>
              </a:rPr>
              <a:t>6 – This is not </a:t>
            </a:r>
            <a:r>
              <a:rPr lang="en-US" sz="3200" dirty="0" smtClean="0">
                <a:solidFill>
                  <a:schemeClr val="bg1"/>
                </a:solidFill>
                <a:latin typeface="Segoe Light"/>
                <a:cs typeface="Segoe Light"/>
              </a:rPr>
              <a:t>good              (D-)</a:t>
            </a:r>
            <a:endParaRPr lang="en-US" sz="3200" dirty="0">
              <a:solidFill>
                <a:schemeClr val="bg1"/>
              </a:solidFill>
              <a:latin typeface="Segoe Light"/>
              <a:cs typeface="Segoe Light"/>
            </a:endParaRPr>
          </a:p>
          <a:p>
            <a:pPr indent="-609443"/>
            <a:r>
              <a:rPr lang="en-US" sz="3200" dirty="0">
                <a:solidFill>
                  <a:schemeClr val="bg1"/>
                </a:solidFill>
                <a:latin typeface="Segoe Light"/>
                <a:cs typeface="Segoe Light"/>
              </a:rPr>
              <a:t>… </a:t>
            </a:r>
            <a:r>
              <a:rPr lang="en-US" sz="3200" dirty="0" smtClean="0">
                <a:solidFill>
                  <a:schemeClr val="bg1"/>
                </a:solidFill>
                <a:latin typeface="Segoe Light"/>
                <a:cs typeface="Segoe Light"/>
              </a:rPr>
              <a:t>You get the picture…</a:t>
            </a:r>
            <a:endParaRPr lang="en-US" sz="3200" dirty="0">
              <a:solidFill>
                <a:schemeClr val="bg1"/>
              </a:solidFill>
              <a:latin typeface="Segoe Light"/>
              <a:cs typeface="Segoe Light"/>
            </a:endParaRPr>
          </a:p>
        </p:txBody>
      </p:sp>
      <p:sp>
        <p:nvSpPr>
          <p:cNvPr id="12" name="Rectangle 11"/>
          <p:cNvSpPr/>
          <p:nvPr/>
        </p:nvSpPr>
        <p:spPr>
          <a:xfrm>
            <a:off x="2912428" y="5681475"/>
            <a:ext cx="7618016" cy="693925"/>
          </a:xfrm>
          <a:prstGeom prst="rect">
            <a:avLst/>
          </a:prstGeom>
          <a:solidFill>
            <a:srgbClr val="FF8A00"/>
          </a:solidFill>
          <a:ln>
            <a:noFill/>
          </a:ln>
          <a:effectLst/>
        </p:spPr>
        <p:style>
          <a:lnRef idx="1">
            <a:schemeClr val="accent1"/>
          </a:lnRef>
          <a:fillRef idx="3">
            <a:schemeClr val="accent1"/>
          </a:fillRef>
          <a:effectRef idx="2">
            <a:schemeClr val="accent1"/>
          </a:effectRef>
          <a:fontRef idx="minor">
            <a:schemeClr val="lt1"/>
          </a:fontRef>
        </p:style>
        <p:txBody>
          <a:bodyPr lIns="121888" tIns="60944" rIns="121888" bIns="60944" rtlCol="0" anchor="b" anchorCtr="0"/>
          <a:lstStyle/>
          <a:p>
            <a:pPr indent="-609443"/>
            <a:r>
              <a:rPr lang="en-US" sz="3200" dirty="0">
                <a:solidFill>
                  <a:schemeClr val="bg1"/>
                </a:solidFill>
                <a:latin typeface="Segoe Light"/>
                <a:cs typeface="Segoe Light"/>
              </a:rPr>
              <a:t>Score generously, </a:t>
            </a:r>
            <a:r>
              <a:rPr lang="en-US" sz="3200" dirty="0" smtClean="0">
                <a:solidFill>
                  <a:schemeClr val="bg1"/>
                </a:solidFill>
                <a:latin typeface="Segoe Light"/>
                <a:cs typeface="Segoe Light"/>
              </a:rPr>
              <a:t>actionable </a:t>
            </a:r>
            <a:r>
              <a:rPr lang="en-US" sz="3200" dirty="0">
                <a:solidFill>
                  <a:schemeClr val="bg1"/>
                </a:solidFill>
                <a:latin typeface="Segoe Light"/>
                <a:cs typeface="Segoe Light"/>
              </a:rPr>
              <a:t>feedback </a:t>
            </a:r>
          </a:p>
        </p:txBody>
      </p:sp>
      <p:sp>
        <p:nvSpPr>
          <p:cNvPr id="2" name="TextBox 1"/>
          <p:cNvSpPr txBox="1"/>
          <p:nvPr/>
        </p:nvSpPr>
        <p:spPr>
          <a:xfrm>
            <a:off x="812588" y="4343400"/>
            <a:ext cx="5756487" cy="1969771"/>
          </a:xfrm>
          <a:prstGeom prst="rect">
            <a:avLst/>
          </a:prstGeom>
          <a:noFill/>
        </p:spPr>
        <p:txBody>
          <a:bodyPr vert="vert270" wrap="none" lIns="0" tIns="0" rIns="0" bIns="0" rtlCol="0">
            <a:spAutoFit/>
          </a:bodyPr>
          <a:lstStyle/>
          <a:p>
            <a:r>
              <a:rPr lang="en-US" sz="12800" dirty="0">
                <a:solidFill>
                  <a:schemeClr val="tx1">
                    <a:lumMod val="50000"/>
                    <a:lumOff val="50000"/>
                  </a:schemeClr>
                </a:solidFill>
                <a:latin typeface="Segoe UI Light" pitchFamily="34" charset="0"/>
              </a:rPr>
              <a:t>Logistics</a:t>
            </a:r>
          </a:p>
        </p:txBody>
      </p:sp>
    </p:spTree>
    <p:extLst>
      <p:ext uri="{BB962C8B-B14F-4D97-AF65-F5344CB8AC3E}">
        <p14:creationId xmlns:p14="http://schemas.microsoft.com/office/powerpoint/2010/main" val="1068849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2399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43162854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Certification… </a:t>
            </a:r>
            <a:br>
              <a:rPr lang="en-US" dirty="0" smtClean="0"/>
            </a:br>
            <a:r>
              <a:rPr lang="en-US" dirty="0" smtClean="0"/>
              <a:t>Microsoft </a:t>
            </a:r>
            <a:r>
              <a:rPr lang="en-US" b="1" dirty="0" smtClean="0"/>
              <a:t>Private </a:t>
            </a:r>
            <a:r>
              <a:rPr lang="en-US" b="1" dirty="0"/>
              <a:t>Cloud Certification</a:t>
            </a:r>
            <a:endParaRPr lang="en-US" dirty="0"/>
          </a:p>
        </p:txBody>
      </p:sp>
      <p:pic>
        <p:nvPicPr>
          <p:cNvPr id="12" name="Picture 4" descr="MCSA: Windows Server 200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641" y="2185319"/>
            <a:ext cx="1895475"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pl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475" y="2185319"/>
            <a:ext cx="17145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Exam 247 - Configuring and Deploying a Private Cloud with System Center 201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1966" y="2185318"/>
            <a:ext cx="1895475"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pl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9977" y="2185319"/>
            <a:ext cx="17145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Exam 246 - Monitoring and Operating a Private Cloud with System Center 2012">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4179" y="2185319"/>
            <a:ext cx="1895475"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equal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69133" y="2185319"/>
            <a:ext cx="17145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MCSE: Private Clou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19745" y="2185319"/>
            <a:ext cx="1895475" cy="17335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68378" y="4596063"/>
            <a:ext cx="8859254" cy="1169551"/>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Free Online Training: </a:t>
            </a:r>
          </a:p>
          <a:p>
            <a:pPr>
              <a:lnSpc>
                <a:spcPct val="90000"/>
              </a:lnSpc>
              <a:spcBef>
                <a:spcPct val="20000"/>
              </a:spcBef>
              <a:buSzPct val="90000"/>
            </a:pPr>
            <a:r>
              <a:rPr lang="en-US" sz="3200" u="sng" dirty="0" smtClean="0">
                <a:solidFill>
                  <a:srgbClr val="FFC000">
                    <a:alpha val="99000"/>
                  </a:srgbClr>
                </a:solidFill>
              </a:rPr>
              <a:t>http://aka.ms/guruMVA</a:t>
            </a:r>
            <a:endParaRPr lang="en-US" sz="3200" u="sng" dirty="0" smtClean="0">
              <a:solidFill>
                <a:schemeClr val="tx1">
                  <a:alpha val="99000"/>
                </a:schemeClr>
              </a:solidFill>
            </a:endParaRPr>
          </a:p>
        </p:txBody>
      </p:sp>
    </p:spTree>
    <p:extLst>
      <p:ext uri="{BB962C8B-B14F-4D97-AF65-F5344CB8AC3E}">
        <p14:creationId xmlns:p14="http://schemas.microsoft.com/office/powerpoint/2010/main" val="406305914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Microsoft Virtual Academy (MVA)</a:t>
            </a:r>
            <a:br>
              <a:rPr lang="en-US" dirty="0" smtClean="0"/>
            </a:br>
            <a:r>
              <a:rPr lang="en-US" u="sng" dirty="0" smtClean="0"/>
              <a:t>AKA.MS/</a:t>
            </a:r>
            <a:r>
              <a:rPr lang="en-US" u="sng" dirty="0" err="1" smtClean="0"/>
              <a:t>GuruMVA</a:t>
            </a:r>
            <a:endParaRPr lang="en-US" u="sn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38" y="1804737"/>
            <a:ext cx="8599914" cy="3216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968" y="5582652"/>
            <a:ext cx="39243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8852" y="1367254"/>
            <a:ext cx="2999038" cy="567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bwMode="auto">
          <a:xfrm>
            <a:off x="6833936" y="5228974"/>
            <a:ext cx="2154915" cy="1629026"/>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Then Private Cloud</a:t>
            </a:r>
          </a:p>
        </p:txBody>
      </p:sp>
    </p:spTree>
    <p:extLst>
      <p:ext uri="{BB962C8B-B14F-4D97-AF65-F5344CB8AC3E}">
        <p14:creationId xmlns:p14="http://schemas.microsoft.com/office/powerpoint/2010/main" val="328195312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What Do Employers Want Most?</a:t>
            </a:r>
            <a:endParaRPr lang="en-US" dirty="0"/>
          </a:p>
        </p:txBody>
      </p:sp>
      <p:sp>
        <p:nvSpPr>
          <p:cNvPr id="3" name="TextBox 2"/>
          <p:cNvSpPr txBox="1"/>
          <p:nvPr/>
        </p:nvSpPr>
        <p:spPr>
          <a:xfrm>
            <a:off x="541421" y="1540042"/>
            <a:ext cx="11502189" cy="2483757"/>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6600" dirty="0" smtClean="0">
                <a:solidFill>
                  <a:schemeClr val="tx1">
                    <a:alpha val="99000"/>
                  </a:schemeClr>
                </a:solidFill>
              </a:rPr>
              <a:t>Experience!</a:t>
            </a:r>
          </a:p>
        </p:txBody>
      </p:sp>
      <p:sp>
        <p:nvSpPr>
          <p:cNvPr id="4" name="Rectangle 3"/>
          <p:cNvSpPr/>
          <p:nvPr/>
        </p:nvSpPr>
        <p:spPr>
          <a:xfrm>
            <a:off x="2614864" y="4435491"/>
            <a:ext cx="6092825" cy="1421928"/>
          </a:xfrm>
          <a:prstGeom prst="rect">
            <a:avLst/>
          </a:prstGeom>
        </p:spPr>
        <p:txBody>
          <a:bodyPr>
            <a:spAutoFit/>
          </a:bodyPr>
          <a:lstStyle/>
          <a:p>
            <a:pPr algn="ctr">
              <a:lnSpc>
                <a:spcPct val="90000"/>
              </a:lnSpc>
              <a:spcBef>
                <a:spcPct val="20000"/>
              </a:spcBef>
              <a:buSzPct val="90000"/>
            </a:pPr>
            <a:r>
              <a:rPr lang="en-US" sz="9600" dirty="0" smtClean="0">
                <a:solidFill>
                  <a:srgbClr val="FFFF00">
                    <a:alpha val="99000"/>
                  </a:srgbClr>
                </a:solidFill>
              </a:rPr>
              <a:t>Go Getter!</a:t>
            </a:r>
            <a:endParaRPr lang="en-US" sz="9600" dirty="0">
              <a:solidFill>
                <a:srgbClr val="FFFF00">
                  <a:alpha val="99000"/>
                </a:srgbClr>
              </a:solidFill>
            </a:endParaRPr>
          </a:p>
        </p:txBody>
      </p:sp>
    </p:spTree>
    <p:extLst>
      <p:ext uri="{BB962C8B-B14F-4D97-AF65-F5344CB8AC3E}">
        <p14:creationId xmlns:p14="http://schemas.microsoft.com/office/powerpoint/2010/main" val="33368171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886397"/>
          </a:xfrm>
        </p:spPr>
        <p:txBody>
          <a:bodyPr/>
          <a:lstStyle/>
          <a:p>
            <a:r>
              <a:rPr lang="en-US" sz="6400" dirty="0"/>
              <a:t>Download Process Walkthrough</a:t>
            </a:r>
          </a:p>
        </p:txBody>
      </p:sp>
      <p:sp>
        <p:nvSpPr>
          <p:cNvPr id="3" name="Rectangle 2"/>
          <p:cNvSpPr/>
          <p:nvPr/>
        </p:nvSpPr>
        <p:spPr bwMode="auto">
          <a:xfrm>
            <a:off x="1509383" y="3835400"/>
            <a:ext cx="2336191" cy="233680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algn="ctr" defTabSz="1218585"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1.</a:t>
            </a:r>
          </a:p>
          <a:p>
            <a:pPr algn="ctr" defTabSz="1218585"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Go to Download Link</a:t>
            </a:r>
          </a:p>
          <a:p>
            <a:pPr algn="ctr" defTabSz="1218585" fontAlgn="base">
              <a:spcBef>
                <a:spcPct val="0"/>
              </a:spcBef>
              <a:spcAft>
                <a:spcPct val="0"/>
              </a:spcAft>
            </a:pPr>
            <a:endPar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endParaRPr>
          </a:p>
        </p:txBody>
      </p:sp>
      <p:sp>
        <p:nvSpPr>
          <p:cNvPr id="4" name="Rectangle 3"/>
          <p:cNvSpPr/>
          <p:nvPr/>
        </p:nvSpPr>
        <p:spPr bwMode="auto">
          <a:xfrm>
            <a:off x="3985746" y="3835400"/>
            <a:ext cx="2336191" cy="2336800"/>
          </a:xfrm>
          <a:prstGeom prst="rect">
            <a:avLst/>
          </a:prstGeom>
          <a:solidFill>
            <a:srgbClr val="0000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algn="ctr" defTabSz="1218585"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2.</a:t>
            </a:r>
          </a:p>
          <a:p>
            <a:pPr algn="ctr" defTabSz="1218585"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See the Download page</a:t>
            </a:r>
          </a:p>
          <a:p>
            <a:pPr algn="ctr" defTabSz="1218585" fontAlgn="base">
              <a:spcBef>
                <a:spcPct val="0"/>
              </a:spcBef>
              <a:spcAft>
                <a:spcPct val="0"/>
              </a:spcAft>
            </a:pPr>
            <a:endPar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endParaRPr>
          </a:p>
        </p:txBody>
      </p:sp>
      <p:sp>
        <p:nvSpPr>
          <p:cNvPr id="5" name="Rectangle 4"/>
          <p:cNvSpPr/>
          <p:nvPr/>
        </p:nvSpPr>
        <p:spPr bwMode="auto">
          <a:xfrm>
            <a:off x="1523603" y="1323474"/>
            <a:ext cx="9751060" cy="2415674"/>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defTabSz="1218585" fontAlgn="base">
              <a:spcBef>
                <a:spcPct val="0"/>
              </a:spcBef>
              <a:spcAft>
                <a:spcPct val="0"/>
              </a:spcAft>
            </a:pPr>
            <a:r>
              <a:rPr lang="en-US" sz="2700" b="1" spc="-67"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Windows 8</a:t>
            </a:r>
          </a:p>
          <a:p>
            <a:pPr defTabSz="1218585" fontAlgn="base">
              <a:spcBef>
                <a:spcPct val="0"/>
              </a:spcBef>
              <a:spcAft>
                <a:spcPct val="0"/>
              </a:spcAft>
            </a:pPr>
            <a:r>
              <a:rPr lang="en-US" sz="2700" b="1" spc="-67"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Windows </a:t>
            </a:r>
            <a:r>
              <a:rPr lang="en-US" sz="2700" b="1" spc="-67" dirty="0">
                <a:solidFill>
                  <a:schemeClr val="tx1"/>
                </a:soli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Server</a:t>
            </a:r>
            <a:r>
              <a:rPr lang="en-US" sz="2700" b="1" spc="-67"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 </a:t>
            </a:r>
            <a:r>
              <a:rPr lang="en-US" sz="2700" b="1" spc="-67"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2012</a:t>
            </a:r>
            <a:r>
              <a:rPr lang="en-US" sz="2700" b="1"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	</a:t>
            </a:r>
          </a:p>
          <a:p>
            <a:pPr defTabSz="1218585" fontAlgn="base">
              <a:spcBef>
                <a:spcPct val="0"/>
              </a:spcBef>
              <a:spcAft>
                <a:spcPct val="0"/>
              </a:spcAft>
            </a:pPr>
            <a:r>
              <a:rPr lang="en-US" sz="2700" b="1" spc="-67" dirty="0">
                <a:solidFill>
                  <a:schemeClr val="tx1"/>
                </a:soli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System Center 2012 </a:t>
            </a:r>
          </a:p>
          <a:p>
            <a:pPr defTabSz="1218585" fontAlgn="base">
              <a:spcBef>
                <a:spcPct val="0"/>
              </a:spcBef>
              <a:spcAft>
                <a:spcPct val="0"/>
              </a:spcAft>
            </a:pPr>
            <a:r>
              <a:rPr lang="en-US" sz="2700" b="1" spc="-67"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Windows </a:t>
            </a:r>
            <a:r>
              <a:rPr lang="en-US" sz="2700" b="1" spc="-67"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Server 2008 R2 SP1</a:t>
            </a:r>
            <a:r>
              <a:rPr lang="en-US" sz="2700" b="1"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	</a:t>
            </a:r>
            <a:endParaRPr lang="en-US" sz="2700" b="1" spc="-67"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endParaRPr>
          </a:p>
          <a:p>
            <a:pPr defTabSz="1218585" fontAlgn="base">
              <a:spcBef>
                <a:spcPct val="0"/>
              </a:spcBef>
              <a:spcAft>
                <a:spcPct val="0"/>
              </a:spcAft>
            </a:pPr>
            <a:r>
              <a:rPr lang="en-US" sz="2700" b="1" spc="-67"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Hyper-V Server 2008 R2</a:t>
            </a:r>
            <a:r>
              <a:rPr lang="en-US" sz="2700" spc="-67"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			</a:t>
            </a:r>
            <a:endParaRPr lang="en-US" sz="2700" spc="-67"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endParaRPr>
          </a:p>
        </p:txBody>
      </p:sp>
      <p:sp>
        <p:nvSpPr>
          <p:cNvPr id="6" name="Rectangle 5"/>
          <p:cNvSpPr/>
          <p:nvPr/>
        </p:nvSpPr>
        <p:spPr bwMode="auto">
          <a:xfrm>
            <a:off x="6462109" y="3835400"/>
            <a:ext cx="2336191" cy="2336800"/>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algn="ctr" defTabSz="1218585"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3.</a:t>
            </a:r>
          </a:p>
          <a:p>
            <a:pPr algn="ctr" defTabSz="1218585"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Enter or Establish your Live ID</a:t>
            </a:r>
          </a:p>
        </p:txBody>
      </p:sp>
      <p:sp>
        <p:nvSpPr>
          <p:cNvPr id="9" name="Rectangle 8"/>
          <p:cNvSpPr/>
          <p:nvPr/>
        </p:nvSpPr>
        <p:spPr bwMode="auto">
          <a:xfrm>
            <a:off x="8938472" y="3835400"/>
            <a:ext cx="2336191" cy="2336800"/>
          </a:xfrm>
          <a:prstGeom prst="rect">
            <a:avLst/>
          </a:prstGeom>
          <a:solidFill>
            <a:srgbClr val="FF8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9" tIns="60949" rIns="60949" bIns="121899" numCol="1" spcCol="0" rtlCol="0" fromWordArt="0" anchor="b" anchorCtr="0" forceAA="0" compatLnSpc="1">
            <a:prstTxWarp prst="textNoShape">
              <a:avLst/>
            </a:prstTxWarp>
            <a:noAutofit/>
          </a:bodyPr>
          <a:lstStyle/>
          <a:p>
            <a:pPr algn="ctr" defTabSz="1218585"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4.</a:t>
            </a:r>
          </a:p>
          <a:p>
            <a:pPr algn="ctr" defTabSz="1218585"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Download Manager </a:t>
            </a:r>
          </a:p>
          <a:p>
            <a:pPr algn="ctr" defTabSz="1218585" fontAlgn="base">
              <a:spcBef>
                <a:spcPct val="0"/>
              </a:spcBef>
              <a:spcAft>
                <a:spcPct val="0"/>
              </a:spcAft>
            </a:pPr>
            <a:r>
              <a:rPr lang="en-US" spc="-67"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pitchFamily="34" charset="0"/>
              </a:rPr>
              <a:t>Begins – then cancel for Credit</a:t>
            </a:r>
          </a:p>
        </p:txBody>
      </p:sp>
      <p:sp>
        <p:nvSpPr>
          <p:cNvPr id="7" name="TextBox 6"/>
          <p:cNvSpPr txBox="1"/>
          <p:nvPr/>
        </p:nvSpPr>
        <p:spPr>
          <a:xfrm>
            <a:off x="6890084" y="1580281"/>
            <a:ext cx="3505319" cy="1902059"/>
          </a:xfrm>
          <a:prstGeom prst="rect">
            <a:avLst/>
          </a:prstGeom>
          <a:noFill/>
        </p:spPr>
        <p:txBody>
          <a:bodyPr wrap="none" lIns="91440" tIns="91440" rIns="91440" bIns="91440" rtlCol="0">
            <a:spAutoFit/>
          </a:bodyPr>
          <a:lstStyle/>
          <a:p>
            <a:pPr>
              <a:lnSpc>
                <a:spcPct val="90000"/>
              </a:lnSpc>
              <a:spcBef>
                <a:spcPct val="20000"/>
              </a:spcBef>
              <a:buSzPct val="90000"/>
            </a:pPr>
            <a:r>
              <a:rPr lang="en-US" sz="3600" b="1" spc="-67"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ITProGuru.com  </a:t>
            </a:r>
          </a:p>
          <a:p>
            <a:pPr>
              <a:lnSpc>
                <a:spcPct val="90000"/>
              </a:lnSpc>
              <a:spcBef>
                <a:spcPct val="20000"/>
              </a:spcBef>
              <a:buSzPct val="90000"/>
            </a:pPr>
            <a:r>
              <a:rPr lang="en-US" sz="3600" b="1" spc="-67"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 </a:t>
            </a:r>
            <a:r>
              <a:rPr lang="en-US" sz="3600" b="1" spc="-67"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or</a:t>
            </a:r>
          </a:p>
          <a:p>
            <a:pPr>
              <a:lnSpc>
                <a:spcPct val="90000"/>
              </a:lnSpc>
              <a:spcBef>
                <a:spcPct val="20000"/>
              </a:spcBef>
              <a:buSzPct val="90000"/>
            </a:pPr>
            <a:r>
              <a:rPr lang="en-US" sz="3600" b="1" spc="-67"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http</a:t>
            </a:r>
            <a:r>
              <a:rPr lang="en-US" sz="3600" b="1" spc="-67" dirty="0">
                <a:gradFill>
                  <a:gsLst>
                    <a:gs pos="0">
                      <a:srgbClr val="FFFFFF"/>
                    </a:gs>
                    <a:gs pos="100000">
                      <a:srgbClr val="FFFFFF"/>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://aka.ms/labs</a:t>
            </a:r>
            <a:endParaRPr lang="en-US" sz="3600" dirty="0" smtClean="0">
              <a:solidFill>
                <a:schemeClr val="tx1">
                  <a:alpha val="99000"/>
                </a:schemeClr>
              </a:solidFill>
            </a:endParaRPr>
          </a:p>
        </p:txBody>
      </p:sp>
    </p:spTree>
    <p:extLst>
      <p:ext uri="{BB962C8B-B14F-4D97-AF65-F5344CB8AC3E}">
        <p14:creationId xmlns:p14="http://schemas.microsoft.com/office/powerpoint/2010/main" val="313104664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579384" y="6416676"/>
            <a:ext cx="609441" cy="365125"/>
          </a:xfrm>
          <a:prstGeom prst="rect">
            <a:avLst/>
          </a:prstGeom>
        </p:spPr>
        <p:txBody>
          <a:bodyPr/>
          <a:lstStyle/>
          <a:p>
            <a:fld id="{E9A3EC2C-3867-41F4-9B78-6DE7B55DEC5D}" type="slidenum">
              <a:rPr lang="en-US" smtClean="0">
                <a:solidFill>
                  <a:srgbClr val="444445">
                    <a:tint val="75000"/>
                  </a:srgbClr>
                </a:solidFill>
              </a:rPr>
              <a:pPr/>
              <a:t>8</a:t>
            </a:fld>
            <a:endParaRPr lang="en-US">
              <a:solidFill>
                <a:srgbClr val="444445">
                  <a:tint val="75000"/>
                </a:srgbClr>
              </a:solidFill>
            </a:endParaRPr>
          </a:p>
        </p:txBody>
      </p:sp>
      <p:sp>
        <p:nvSpPr>
          <p:cNvPr id="2" name="Title 1"/>
          <p:cNvSpPr>
            <a:spLocks noGrp="1"/>
          </p:cNvSpPr>
          <p:nvPr>
            <p:ph type="title" idx="4294967295"/>
          </p:nvPr>
        </p:nvSpPr>
        <p:spPr>
          <a:xfrm>
            <a:off x="0" y="165101"/>
            <a:ext cx="12188825" cy="995363"/>
          </a:xfrm>
          <a:prstGeom prst="rect">
            <a:avLst/>
          </a:prstGeom>
        </p:spPr>
        <p:txBody>
          <a:bodyPr>
            <a:noAutofit/>
          </a:bodyPr>
          <a:lstStyle/>
          <a:p>
            <a:pPr algn="l"/>
            <a:r>
              <a:rPr lang="en-US" sz="3200" dirty="0" smtClean="0"/>
              <a:t>How to GET EXPERIENCE…  Leverage Community!</a:t>
            </a:r>
            <a:endParaRPr lang="en-US" sz="3200" dirty="0"/>
          </a:p>
        </p:txBody>
      </p:sp>
      <p:sp>
        <p:nvSpPr>
          <p:cNvPr id="3" name="Text Placeholder 2"/>
          <p:cNvSpPr>
            <a:spLocks noGrp="1"/>
          </p:cNvSpPr>
          <p:nvPr>
            <p:ph type="body" sz="quarter" idx="4294967295"/>
          </p:nvPr>
        </p:nvSpPr>
        <p:spPr>
          <a:xfrm>
            <a:off x="304721" y="1237130"/>
            <a:ext cx="11477810" cy="2503554"/>
          </a:xfrm>
        </p:spPr>
        <p:txBody>
          <a:bodyPr>
            <a:normAutofit fontScale="70000" lnSpcReduction="20000"/>
          </a:bodyPr>
          <a:lstStyle/>
          <a:p>
            <a:r>
              <a:rPr lang="en-US" dirty="0" smtClean="0">
                <a:solidFill>
                  <a:schemeClr val="tx1"/>
                </a:solidFill>
              </a:rPr>
              <a:t>Community Leaders</a:t>
            </a:r>
          </a:p>
          <a:p>
            <a:pPr lvl="1"/>
            <a:r>
              <a:rPr lang="en-US" dirty="0" smtClean="0"/>
              <a:t>User Group Leaders (Presidents, Board Members, Leaders, etc.)</a:t>
            </a:r>
          </a:p>
          <a:p>
            <a:pPr lvl="1"/>
            <a:r>
              <a:rPr lang="en-US" dirty="0" smtClean="0"/>
              <a:t>MVP - Most Valuable Professional (Microsoft MVP)</a:t>
            </a:r>
          </a:p>
          <a:p>
            <a:pPr lvl="1"/>
            <a:r>
              <a:rPr lang="en-US" dirty="0" smtClean="0"/>
              <a:t>Speakers – National  &amp; Local Shows, User Groups (</a:t>
            </a:r>
            <a:r>
              <a:rPr lang="en-US" dirty="0" err="1" smtClean="0"/>
              <a:t>TechEd</a:t>
            </a:r>
            <a:r>
              <a:rPr lang="en-US" dirty="0" smtClean="0"/>
              <a:t>, SharePoint Sat, </a:t>
            </a:r>
            <a:r>
              <a:rPr lang="en-US" dirty="0" err="1" smtClean="0"/>
              <a:t>Etc</a:t>
            </a:r>
            <a:r>
              <a:rPr lang="en-US" dirty="0" smtClean="0"/>
              <a:t>)</a:t>
            </a:r>
          </a:p>
          <a:p>
            <a:pPr lvl="1"/>
            <a:r>
              <a:rPr lang="en-US" dirty="0" smtClean="0"/>
              <a:t>Influential Bloggers and Forum Participants</a:t>
            </a:r>
          </a:p>
          <a:p>
            <a:pPr lvl="1"/>
            <a:r>
              <a:rPr lang="en-US" dirty="0" smtClean="0"/>
              <a:t>Teachers and Trainers (MCT - Microsoft Certified Trainers and other trainers too)</a:t>
            </a:r>
          </a:p>
          <a:p>
            <a:pPr lvl="1"/>
            <a:r>
              <a:rPr lang="en-US" dirty="0" smtClean="0"/>
              <a:t>Writers, Authors – Magazines, Books, White Papers, etc.</a:t>
            </a:r>
          </a:p>
          <a:p>
            <a:pPr lvl="1"/>
            <a:r>
              <a:rPr lang="en-US" dirty="0" smtClean="0"/>
              <a:t>Other people in the industry that help the broader online or in person community</a:t>
            </a:r>
          </a:p>
          <a:p>
            <a:pPr lvl="2"/>
            <a:r>
              <a:rPr lang="en-US" dirty="0" smtClean="0"/>
              <a:t>Meetup.com / LinkedIn.com / Facebook … Many more</a:t>
            </a:r>
          </a:p>
        </p:txBody>
      </p:sp>
      <p:sp>
        <p:nvSpPr>
          <p:cNvPr id="5" name="Rectangle 4"/>
          <p:cNvSpPr/>
          <p:nvPr/>
        </p:nvSpPr>
        <p:spPr>
          <a:xfrm>
            <a:off x="406294" y="5940472"/>
            <a:ext cx="6500707" cy="584775"/>
          </a:xfrm>
          <a:prstGeom prst="rect">
            <a:avLst/>
          </a:prstGeom>
        </p:spPr>
        <p:txBody>
          <a:bodyPr wrap="square">
            <a:spAutoFit/>
          </a:bodyPr>
          <a:lstStyle/>
          <a:p>
            <a:r>
              <a:rPr lang="en-US" sz="1600" dirty="0"/>
              <a:t>Winning is not everything, but the effort to win </a:t>
            </a:r>
            <a:r>
              <a:rPr lang="en-US" sz="1600" dirty="0" smtClean="0"/>
              <a:t>is</a:t>
            </a:r>
            <a:r>
              <a:rPr lang="en-US" sz="1600" dirty="0"/>
              <a:t/>
            </a:r>
            <a:br>
              <a:rPr lang="en-US" sz="1600" dirty="0"/>
            </a:br>
            <a:r>
              <a:rPr lang="en-US" sz="1600" dirty="0"/>
              <a:t>-- </a:t>
            </a:r>
            <a:r>
              <a:rPr lang="en-US" sz="1600" dirty="0" err="1"/>
              <a:t>Zig</a:t>
            </a:r>
            <a:r>
              <a:rPr lang="en-US" sz="1600" dirty="0"/>
              <a:t> </a:t>
            </a:r>
            <a:r>
              <a:rPr lang="en-US" sz="1600" dirty="0" err="1" smtClean="0"/>
              <a:t>Ziglar</a:t>
            </a:r>
            <a:endParaRPr lang="en-US" sz="1600" dirty="0"/>
          </a:p>
        </p:txBody>
      </p:sp>
      <p:sp>
        <p:nvSpPr>
          <p:cNvPr id="6" name="Rectangle 5"/>
          <p:cNvSpPr/>
          <p:nvPr/>
        </p:nvSpPr>
        <p:spPr>
          <a:xfrm>
            <a:off x="7313295" y="5940472"/>
            <a:ext cx="4062942" cy="830997"/>
          </a:xfrm>
          <a:prstGeom prst="rect">
            <a:avLst/>
          </a:prstGeom>
        </p:spPr>
        <p:txBody>
          <a:bodyPr wrap="square">
            <a:spAutoFit/>
          </a:bodyPr>
          <a:lstStyle/>
          <a:p>
            <a:r>
              <a:rPr lang="en-US" sz="1600" dirty="0" smtClean="0"/>
              <a:t>Habit 4: Think Win-Win</a:t>
            </a:r>
            <a:r>
              <a:rPr lang="en-US" sz="1600" dirty="0"/>
              <a:t/>
            </a:r>
            <a:br>
              <a:rPr lang="en-US" sz="1600" dirty="0"/>
            </a:br>
            <a:r>
              <a:rPr lang="en-US" sz="1600" dirty="0"/>
              <a:t>-- </a:t>
            </a:r>
            <a:r>
              <a:rPr lang="en-US" sz="1600" dirty="0" smtClean="0"/>
              <a:t>Stephen R. Covey</a:t>
            </a:r>
            <a:r>
              <a:rPr lang="en-US" sz="1600" dirty="0"/>
              <a:t/>
            </a:r>
            <a:br>
              <a:rPr lang="en-US" sz="1600" dirty="0"/>
            </a:br>
            <a:endParaRPr lang="en-US" sz="1600" dirty="0"/>
          </a:p>
        </p:txBody>
      </p:sp>
      <p:sp>
        <p:nvSpPr>
          <p:cNvPr id="7" name="Rectangle 6"/>
          <p:cNvSpPr/>
          <p:nvPr/>
        </p:nvSpPr>
        <p:spPr>
          <a:xfrm>
            <a:off x="711015" y="3657601"/>
            <a:ext cx="10157354" cy="923330"/>
          </a:xfrm>
          <a:prstGeom prst="rect">
            <a:avLst/>
          </a:prstGeom>
        </p:spPr>
        <p:txBody>
          <a:bodyPr wrap="square">
            <a:spAutoFit/>
          </a:bodyPr>
          <a:lstStyle/>
          <a:p>
            <a:r>
              <a:rPr lang="en-US" dirty="0"/>
              <a:t>Members of the </a:t>
            </a:r>
            <a:r>
              <a:rPr lang="en-US" dirty="0" smtClean="0"/>
              <a:t>your field </a:t>
            </a:r>
            <a:r>
              <a:rPr lang="en-US" dirty="0"/>
              <a:t>(Like Interests)</a:t>
            </a:r>
          </a:p>
          <a:p>
            <a:pPr lvl="1"/>
            <a:r>
              <a:rPr lang="en-US" dirty="0"/>
              <a:t>All persons that work in the </a:t>
            </a:r>
            <a:r>
              <a:rPr lang="en-US" dirty="0" smtClean="0"/>
              <a:t>your field </a:t>
            </a:r>
            <a:r>
              <a:rPr lang="en-US" dirty="0"/>
              <a:t>or are in some other way closely linked to the </a:t>
            </a:r>
            <a:r>
              <a:rPr lang="en-US" dirty="0" smtClean="0"/>
              <a:t>field (</a:t>
            </a:r>
            <a:r>
              <a:rPr lang="en-US" dirty="0" err="1" smtClean="0"/>
              <a:t>eg</a:t>
            </a:r>
            <a:r>
              <a:rPr lang="en-US" dirty="0" smtClean="0"/>
              <a:t> IT </a:t>
            </a:r>
            <a:r>
              <a:rPr lang="en-US" dirty="0"/>
              <a:t>Manager, Help Desk, Marketing Dept. of Software company, etc</a:t>
            </a:r>
            <a:r>
              <a:rPr lang="en-US" dirty="0" smtClean="0"/>
              <a:t>.)</a:t>
            </a:r>
            <a:endParaRPr lang="en-US" dirty="0"/>
          </a:p>
        </p:txBody>
      </p:sp>
      <p:sp>
        <p:nvSpPr>
          <p:cNvPr id="8" name="Rectangle 7"/>
          <p:cNvSpPr/>
          <p:nvPr/>
        </p:nvSpPr>
        <p:spPr>
          <a:xfrm>
            <a:off x="693089" y="5105400"/>
            <a:ext cx="9768985" cy="738664"/>
          </a:xfrm>
          <a:prstGeom prst="rect">
            <a:avLst/>
          </a:prstGeom>
        </p:spPr>
        <p:txBody>
          <a:bodyPr wrap="square">
            <a:spAutoFit/>
          </a:bodyPr>
          <a:lstStyle/>
          <a:p>
            <a:r>
              <a:rPr lang="en-US" dirty="0"/>
              <a:t>You will help yourself by helping them!!!  </a:t>
            </a:r>
            <a:r>
              <a:rPr lang="en-US" sz="4200" dirty="0"/>
              <a:t>Win-Win</a:t>
            </a:r>
            <a:endParaRPr lang="en-US" dirty="0"/>
          </a:p>
        </p:txBody>
      </p:sp>
      <p:sp>
        <p:nvSpPr>
          <p:cNvPr id="9" name="Rectangle 8"/>
          <p:cNvSpPr/>
          <p:nvPr/>
        </p:nvSpPr>
        <p:spPr>
          <a:xfrm>
            <a:off x="101573" y="4945059"/>
            <a:ext cx="9852634" cy="400110"/>
          </a:xfrm>
          <a:prstGeom prst="rect">
            <a:avLst/>
          </a:prstGeom>
        </p:spPr>
        <p:txBody>
          <a:bodyPr wrap="square">
            <a:spAutoFit/>
          </a:bodyPr>
          <a:lstStyle/>
          <a:p>
            <a:r>
              <a:rPr lang="en-US" sz="2000" b="1" dirty="0">
                <a:solidFill>
                  <a:srgbClr val="FFFF00"/>
                </a:solidFill>
              </a:rPr>
              <a:t>They can give you a bunch of experience and </a:t>
            </a:r>
            <a:r>
              <a:rPr lang="en-US" sz="2000" b="1" dirty="0" smtClean="0">
                <a:solidFill>
                  <a:srgbClr val="FFFF00"/>
                </a:solidFill>
              </a:rPr>
              <a:t>additional training</a:t>
            </a:r>
            <a:endParaRPr lang="en-US" sz="2000" b="1" dirty="0">
              <a:solidFill>
                <a:srgbClr val="FFFF00"/>
              </a:solidFill>
            </a:endParaRPr>
          </a:p>
        </p:txBody>
      </p:sp>
      <p:sp>
        <p:nvSpPr>
          <p:cNvPr id="10" name="Rectangle 9"/>
          <p:cNvSpPr/>
          <p:nvPr/>
        </p:nvSpPr>
        <p:spPr>
          <a:xfrm>
            <a:off x="2165684" y="591236"/>
            <a:ext cx="9757611" cy="523220"/>
          </a:xfrm>
          <a:prstGeom prst="rect">
            <a:avLst/>
          </a:prstGeom>
        </p:spPr>
        <p:txBody>
          <a:bodyPr wrap="square">
            <a:spAutoFit/>
          </a:bodyPr>
          <a:lstStyle/>
          <a:p>
            <a:r>
              <a:rPr lang="en-US" sz="2800" dirty="0">
                <a:solidFill>
                  <a:srgbClr val="FFFF00"/>
                </a:solidFill>
              </a:rPr>
              <a:t>What or WHO is the “Community</a:t>
            </a:r>
            <a:r>
              <a:rPr lang="en-US" sz="2800" dirty="0" smtClean="0">
                <a:solidFill>
                  <a:srgbClr val="FFFF00"/>
                </a:solidFill>
              </a:rPr>
              <a:t>” and </a:t>
            </a:r>
            <a:r>
              <a:rPr lang="en-US" sz="2800" dirty="0">
                <a:solidFill>
                  <a:srgbClr val="FFFF00"/>
                </a:solidFill>
              </a:rPr>
              <a:t>How can they help?</a:t>
            </a:r>
          </a:p>
        </p:txBody>
      </p:sp>
    </p:spTree>
    <p:extLst>
      <p:ext uri="{BB962C8B-B14F-4D97-AF65-F5344CB8AC3E}">
        <p14:creationId xmlns:p14="http://schemas.microsoft.com/office/powerpoint/2010/main" val="3301302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1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15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nodeType="afterEffect">
                                  <p:stCondLst>
                                    <p:cond delay="15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500"/>
                            </p:stCondLst>
                            <p:childTnLst>
                              <p:par>
                                <p:cTn id="25" presetID="2" presetClass="entr" presetSubtype="4" fill="hold" nodeType="afterEffect">
                                  <p:stCondLst>
                                    <p:cond delay="15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8500"/>
                            </p:stCondLst>
                            <p:childTnLst>
                              <p:par>
                                <p:cTn id="30" presetID="2" presetClass="entr" presetSubtype="4" fill="hold" nodeType="afterEffect">
                                  <p:stCondLst>
                                    <p:cond delay="150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0500"/>
                            </p:stCondLst>
                            <p:childTnLst>
                              <p:par>
                                <p:cTn id="35" presetID="2" presetClass="entr" presetSubtype="4" fill="hold" nodeType="afterEffect">
                                  <p:stCondLst>
                                    <p:cond delay="150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2500"/>
                            </p:stCondLst>
                            <p:childTnLst>
                              <p:par>
                                <p:cTn id="40" presetID="2" presetClass="entr" presetSubtype="4" fill="hold" nodeType="afterEffect">
                                  <p:stCondLst>
                                    <p:cond delay="150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4500"/>
                            </p:stCondLst>
                            <p:childTnLst>
                              <p:par>
                                <p:cTn id="45" presetID="2" presetClass="entr" presetSubtype="4" fill="hold" nodeType="afterEffect">
                                  <p:stCondLst>
                                    <p:cond delay="150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6500"/>
                            </p:stCondLst>
                            <p:childTnLst>
                              <p:par>
                                <p:cTn id="50" presetID="2" presetClass="entr" presetSubtype="4" fill="hold" nodeType="afterEffect">
                                  <p:stCondLst>
                                    <p:cond delay="1500"/>
                                  </p:stCondLst>
                                  <p:childTnLst>
                                    <p:set>
                                      <p:cBhvr>
                                        <p:cTn id="51" dur="1" fill="hold">
                                          <p:stCondLst>
                                            <p:cond delay="0"/>
                                          </p:stCondLst>
                                        </p:cTn>
                                        <p:tgtEl>
                                          <p:spTgt spid="7">
                                            <p:txEl>
                                              <p:pRg st="0" end="0"/>
                                            </p:txEl>
                                          </p:spTgt>
                                        </p:tgtEl>
                                        <p:attrNameLst>
                                          <p:attrName>style.visibility</p:attrName>
                                        </p:attrNameLst>
                                      </p:cBhvr>
                                      <p:to>
                                        <p:strVal val="visible"/>
                                      </p:to>
                                    </p:set>
                                    <p:anim calcmode="lin" valueType="num">
                                      <p:cBhvr additive="base">
                                        <p:cTn id="5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8500"/>
                            </p:stCondLst>
                            <p:childTnLst>
                              <p:par>
                                <p:cTn id="55" presetID="2" presetClass="entr" presetSubtype="4" fill="hold" nodeType="afterEffect">
                                  <p:stCondLst>
                                    <p:cond delay="1500"/>
                                  </p:stCondLst>
                                  <p:childTnLst>
                                    <p:set>
                                      <p:cBhvr>
                                        <p:cTn id="56" dur="1" fill="hold">
                                          <p:stCondLst>
                                            <p:cond delay="0"/>
                                          </p:stCondLst>
                                        </p:cTn>
                                        <p:tgtEl>
                                          <p:spTgt spid="7">
                                            <p:txEl>
                                              <p:pRg st="1" end="1"/>
                                            </p:txEl>
                                          </p:spTgt>
                                        </p:tgtEl>
                                        <p:attrNameLst>
                                          <p:attrName>style.visibility</p:attrName>
                                        </p:attrNameLst>
                                      </p:cBhvr>
                                      <p:to>
                                        <p:strVal val="visible"/>
                                      </p:to>
                                    </p:set>
                                    <p:anim calcmode="lin" valueType="num">
                                      <p:cBhvr additive="base">
                                        <p:cTn id="5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 calcmode="lin" valueType="num">
                                      <p:cBhvr>
                                        <p:cTn id="65" dur="1000" fill="hold"/>
                                        <p:tgtEl>
                                          <p:spTgt spid="9"/>
                                        </p:tgtEl>
                                        <p:attrNameLst>
                                          <p:attrName>style.rotation</p:attrName>
                                        </p:attrNameLst>
                                      </p:cBhvr>
                                      <p:tavLst>
                                        <p:tav tm="0">
                                          <p:val>
                                            <p:fltVal val="90"/>
                                          </p:val>
                                        </p:tav>
                                        <p:tav tm="100000">
                                          <p:val>
                                            <p:fltVal val="0"/>
                                          </p:val>
                                        </p:tav>
                                      </p:tavLst>
                                    </p:anim>
                                    <p:animEffect transition="in" filter="fade">
                                      <p:cBhvr>
                                        <p:cTn id="66" dur="100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1000" fill="hold"/>
                                        <p:tgtEl>
                                          <p:spTgt spid="8"/>
                                        </p:tgtEl>
                                        <p:attrNameLst>
                                          <p:attrName>ppt_w</p:attrName>
                                        </p:attrNameLst>
                                      </p:cBhvr>
                                      <p:tavLst>
                                        <p:tav tm="0">
                                          <p:val>
                                            <p:fltVal val="0"/>
                                          </p:val>
                                        </p:tav>
                                        <p:tav tm="100000">
                                          <p:val>
                                            <p:strVal val="#ppt_w"/>
                                          </p:val>
                                        </p:tav>
                                      </p:tavLst>
                                    </p:anim>
                                    <p:anim calcmode="lin" valueType="num">
                                      <p:cBhvr>
                                        <p:cTn id="72" dur="1000" fill="hold"/>
                                        <p:tgtEl>
                                          <p:spTgt spid="8"/>
                                        </p:tgtEl>
                                        <p:attrNameLst>
                                          <p:attrName>ppt_h</p:attrName>
                                        </p:attrNameLst>
                                      </p:cBhvr>
                                      <p:tavLst>
                                        <p:tav tm="0">
                                          <p:val>
                                            <p:fltVal val="0"/>
                                          </p:val>
                                        </p:tav>
                                        <p:tav tm="100000">
                                          <p:val>
                                            <p:strVal val="#ppt_h"/>
                                          </p:val>
                                        </p:tav>
                                      </p:tavLst>
                                    </p:anim>
                                    <p:anim calcmode="lin" valueType="num">
                                      <p:cBhvr>
                                        <p:cTn id="73" dur="1000" fill="hold"/>
                                        <p:tgtEl>
                                          <p:spTgt spid="8"/>
                                        </p:tgtEl>
                                        <p:attrNameLst>
                                          <p:attrName>style.rotation</p:attrName>
                                        </p:attrNameLst>
                                      </p:cBhvr>
                                      <p:tavLst>
                                        <p:tav tm="0">
                                          <p:val>
                                            <p:fltVal val="90"/>
                                          </p:val>
                                        </p:tav>
                                        <p:tav tm="100000">
                                          <p:val>
                                            <p:fltVal val="0"/>
                                          </p:val>
                                        </p:tav>
                                      </p:tavLst>
                                    </p:anim>
                                    <p:animEffect transition="in" filter="fade">
                                      <p:cBhvr>
                                        <p:cTn id="7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603" y="1000853"/>
            <a:ext cx="5735727" cy="506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1574" y="152400"/>
            <a:ext cx="11884104" cy="609398"/>
          </a:xfrm>
        </p:spPr>
        <p:txBody>
          <a:bodyPr/>
          <a:lstStyle/>
          <a:p>
            <a:r>
              <a:rPr lang="en-US" dirty="0" smtClean="0"/>
              <a:t>Technology Community Sample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65817448"/>
              </p:ext>
            </p:extLst>
          </p:nvPr>
        </p:nvGraphicFramePr>
        <p:xfrm>
          <a:off x="3859795" y="1260801"/>
          <a:ext cx="3839092" cy="4837104"/>
        </p:xfrm>
        <a:graphic>
          <a:graphicData uri="http://schemas.openxmlformats.org/drawingml/2006/table">
            <a:tbl>
              <a:tblPr>
                <a:tableStyleId>{5C22544A-7EE6-4342-B048-85BDC9FD1C3A}</a:tableStyleId>
              </a:tblPr>
              <a:tblGrid>
                <a:gridCol w="3839092"/>
              </a:tblGrid>
              <a:tr h="108545">
                <a:tc>
                  <a:txBody>
                    <a:bodyPr/>
                    <a:lstStyle/>
                    <a:p>
                      <a:pPr algn="l" fontAlgn="b"/>
                      <a:r>
                        <a:rPr lang="en-US" sz="900" u="none" strike="noStrike" dirty="0">
                          <a:effectLst/>
                        </a:rPr>
                        <a:t>Group Name</a:t>
                      </a:r>
                      <a:endParaRPr lang="en-US" sz="900" b="1" i="0" u="none" strike="noStrike" dirty="0">
                        <a:solidFill>
                          <a:srgbClr val="FFFFFF"/>
                        </a:solidFill>
                        <a:effectLst/>
                        <a:latin typeface="Calibri"/>
                      </a:endParaRPr>
                    </a:p>
                  </a:txBody>
                  <a:tcPr marL="7234" marR="7234" marT="5427" marB="0" anchor="b"/>
                </a:tc>
              </a:tr>
              <a:tr h="108545">
                <a:tc>
                  <a:txBody>
                    <a:bodyPr/>
                    <a:lstStyle/>
                    <a:p>
                      <a:pPr algn="l" fontAlgn="b"/>
                      <a:r>
                        <a:rPr lang="en-US" sz="900" u="none" strike="noStrike">
                          <a:effectLst/>
                        </a:rPr>
                        <a:t>Greater Boston Association of Information Technology Professionals</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Association of  Information Technology Professionals SE</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Back Bay Large Installation System Administration</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Beantown.NET User Group </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Boston .Net Architecture Study Group </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Boston .NET Certification Group</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Boston .NET User Group </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Boston Area Windows Server User Group </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Boston AVID User Group</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Boston Final Cut Pro User Group</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Boston Linux &amp; Unix User Group </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Boston Macintosh User Group</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Boston Pocket PC - Boston/New England Windows Mobile User/Developer Group </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Boston XNA Developers Group</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C# User Group of Greater Boston</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Cape Cod .NET User Group</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Connecticut .Net  Developers Group</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Connecticut ACCESS User Group ( CtAUG ) </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Connecticut Java User Group</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Connecticut Object Oriented Users Group, Inc.</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Greater New Hampshire Linux User Group. GNHLUG</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Monadnock Linux User Group. ( Monadnock )</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Seacoast Linux Users Group (SLUG) </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Merrimack Valley Linux User Group. ( MerriLUG )</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Independent Computer Consultants Association. The Greater Boston Chapter</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Internet Professionals (IP-495)</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National Information Security Group, Inc. Boston Chapter</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New England Digital Media User Group </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New England Regional SharePoint User Group</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a:effectLst/>
                        </a:rPr>
                        <a:t>New England Small Business Server User Group </a:t>
                      </a:r>
                      <a:endParaRPr lang="en-US" sz="900" b="0" i="0" u="none" strike="noStrike">
                        <a:solidFill>
                          <a:srgbClr val="000000"/>
                        </a:solidFill>
                        <a:effectLst/>
                        <a:latin typeface="Calibri"/>
                      </a:endParaRPr>
                    </a:p>
                  </a:txBody>
                  <a:tcPr marL="7234" marR="7234" marT="5427" marB="0" anchor="b"/>
                </a:tc>
              </a:tr>
              <a:tr h="108545">
                <a:tc>
                  <a:txBody>
                    <a:bodyPr/>
                    <a:lstStyle/>
                    <a:p>
                      <a:pPr algn="l" fontAlgn="b"/>
                      <a:r>
                        <a:rPr lang="en-US" sz="900" u="none" strike="noStrike" dirty="0">
                          <a:effectLst/>
                        </a:rPr>
                        <a:t>New England SQL Server User Group.</a:t>
                      </a:r>
                      <a:endParaRPr lang="en-US" sz="900" b="0" i="0" u="none" strike="noStrike" dirty="0">
                        <a:solidFill>
                          <a:srgbClr val="000000"/>
                        </a:solidFill>
                        <a:effectLst/>
                        <a:latin typeface="Calibri"/>
                      </a:endParaRPr>
                    </a:p>
                  </a:txBody>
                  <a:tcPr marL="7234" marR="7234" marT="5427" marB="0" anchor="b"/>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0894110"/>
              </p:ext>
            </p:extLst>
          </p:nvPr>
        </p:nvGraphicFramePr>
        <p:xfrm>
          <a:off x="6195987" y="1447800"/>
          <a:ext cx="4095031" cy="4425630"/>
        </p:xfrm>
        <a:graphic>
          <a:graphicData uri="http://schemas.openxmlformats.org/drawingml/2006/table">
            <a:tbl>
              <a:tblPr>
                <a:tableStyleId>{5C22544A-7EE6-4342-B048-85BDC9FD1C3A}</a:tableStyleId>
              </a:tblPr>
              <a:tblGrid>
                <a:gridCol w="4095031"/>
              </a:tblGrid>
              <a:tr h="115782">
                <a:tc>
                  <a:txBody>
                    <a:bodyPr/>
                    <a:lstStyle/>
                    <a:p>
                      <a:pPr algn="l" fontAlgn="b"/>
                      <a:r>
                        <a:rPr lang="en-US" sz="900" u="none" strike="noStrike" dirty="0">
                          <a:effectLst/>
                        </a:rPr>
                        <a:t>New England Visual Basic Professionals User Group </a:t>
                      </a:r>
                      <a:endParaRPr lang="en-US" sz="900" b="0" i="0" u="none" strike="noStrike" dirty="0">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New Hampshire .Net User Group</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New Hampshire Seacoast Mac Users</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dirty="0">
                          <a:effectLst/>
                        </a:rPr>
                        <a:t>New Hampshire SQL Users Group.</a:t>
                      </a:r>
                      <a:endParaRPr lang="en-US" sz="900" b="0" i="0" u="none" strike="noStrike" dirty="0">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North Shore Computer Society - NSCS</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Northeast Autosys User Group</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Northeast Oracle User Group</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dirty="0">
                          <a:effectLst/>
                        </a:rPr>
                        <a:t>OWASP Boston Chapter ( Focus: Web Application Security)</a:t>
                      </a:r>
                      <a:endParaRPr lang="en-US" sz="900" b="0" i="0" u="none" strike="noStrike" dirty="0">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Sea-Tug</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dirty="0">
                          <a:effectLst/>
                        </a:rPr>
                        <a:t>SIBMUG (Seacoast IBM Users Group)</a:t>
                      </a:r>
                      <a:endParaRPr lang="en-US" sz="900" b="0" i="0" u="none" strike="noStrike" dirty="0">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Southern New England Network Users Group. (SneNUG)</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Storage Networking user Group.    Boston/NE</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Adobe Boston Users Group. ( ABUG )</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Boston PDA User Group</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Exchange Server Boston User Group</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Greater Boston Chapter of  DAMA International</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Greater Boston Network User Group </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Agile Boston User Group</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Northern Delaware .Net User Group</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Central New Yorks .NET Developer Group (CNY .NET Developer Group)</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Boston.pm ( Boston Chapter of Perl Mongers, the association of Perl User Groups. )</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Agile New England </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DLSLUG Dartmouth-Lake Sunapee Linux User Group. DLSLUG</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Central New Hampshire Linux User Group ( CentraLUG )</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New Hampshire Ruby / Rails Group.  ( RubySIG )</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Python Special Interest Group. PySIG</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Keene State College Linux User Group.   KSCLUG    </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Virtualization Group - Boston. ( VIRTG )</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a:effectLst/>
                        </a:rPr>
                        <a:t>Southern New England SQL Server Users Group</a:t>
                      </a:r>
                      <a:endParaRPr lang="en-US" sz="900" b="0" i="0" u="none" strike="noStrike">
                        <a:solidFill>
                          <a:srgbClr val="000000"/>
                        </a:solidFill>
                        <a:effectLst/>
                        <a:latin typeface="Calibri"/>
                      </a:endParaRPr>
                    </a:p>
                  </a:txBody>
                  <a:tcPr marL="7717" marR="7717" marT="5789" marB="0" anchor="b">
                    <a:solidFill>
                      <a:schemeClr val="accent4">
                        <a:lumMod val="40000"/>
                        <a:lumOff val="60000"/>
                      </a:schemeClr>
                    </a:solidFill>
                  </a:tcPr>
                </a:tc>
              </a:tr>
              <a:tr h="115782">
                <a:tc>
                  <a:txBody>
                    <a:bodyPr/>
                    <a:lstStyle/>
                    <a:p>
                      <a:pPr algn="l" fontAlgn="b"/>
                      <a:r>
                        <a:rPr lang="en-US" sz="900" u="none" strike="noStrike" dirty="0">
                          <a:effectLst/>
                        </a:rPr>
                        <a:t>Western Mass Microsoft Technology Users Group</a:t>
                      </a:r>
                      <a:endParaRPr lang="en-US" sz="900" b="0" i="0" u="none" strike="noStrike" dirty="0">
                        <a:solidFill>
                          <a:srgbClr val="000000"/>
                        </a:solidFill>
                        <a:effectLst/>
                        <a:latin typeface="Calibri"/>
                      </a:endParaRPr>
                    </a:p>
                  </a:txBody>
                  <a:tcPr marL="7717" marR="7717" marT="5789" marB="0" anchor="b">
                    <a:solidFill>
                      <a:schemeClr val="accent4">
                        <a:lumMod val="40000"/>
                        <a:lumOff val="6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55947072"/>
              </p:ext>
            </p:extLst>
          </p:nvPr>
        </p:nvGraphicFramePr>
        <p:xfrm>
          <a:off x="8227457" y="1544796"/>
          <a:ext cx="3613263" cy="4974272"/>
        </p:xfrm>
        <a:graphic>
          <a:graphicData uri="http://schemas.openxmlformats.org/drawingml/2006/table">
            <a:tbl>
              <a:tblPr>
                <a:tableStyleId>{5C22544A-7EE6-4342-B048-85BDC9FD1C3A}</a:tableStyleId>
              </a:tblPr>
              <a:tblGrid>
                <a:gridCol w="3613263"/>
              </a:tblGrid>
              <a:tr h="102160">
                <a:tc>
                  <a:txBody>
                    <a:bodyPr/>
                    <a:lstStyle/>
                    <a:p>
                      <a:pPr algn="l" fontAlgn="b"/>
                      <a:r>
                        <a:rPr lang="en-US" sz="900" u="none" strike="noStrike" dirty="0" err="1">
                          <a:effectLst/>
                        </a:rPr>
                        <a:t>MaineBytes</a:t>
                      </a:r>
                      <a:r>
                        <a:rPr lang="en-US" sz="900" u="none" strike="noStrike" dirty="0">
                          <a:effectLst/>
                        </a:rPr>
                        <a:t> -.net User Group</a:t>
                      </a:r>
                      <a:endParaRPr lang="en-US" sz="900" b="0" i="0" u="none" strike="noStrike" dirty="0">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New England ASP.NET Professionals User Group</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International Association of Software Architects (IASA) New England Chapter</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New England F# User Group (NEFSUG)</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Agile Connecticut User Group</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Fairfield / Westchester .NET User Group </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Fairfield / Westchester SQL Server User Group </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Fairfield County SharePoint User Group </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BAND - Bangor Area .NET Developers </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Maine Developer Network </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New Jersey Microsoft Developer Group ( NY/NJ )</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Tech Valley User Group</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Visual Developers of Upstate NY (VDUNY) </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Western New York .Net User Group (WNY DNUG)</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Rochester, NY SharePoint User Group</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The Rhode Island .NET User Group</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Vermont .NET User Group </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Vermont SQL Server User Group</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Boston Azure User Group</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Nashua Scrum Club</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Cape Code XNA User Group</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Western New York Professional Association of SQL Server (WNYPASS)   </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Boston Flex User Group</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North-East Open Text User Group</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BOSTON BUSINESS INTELLIGENCE User Group</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Boston Area SharePoint Users Group</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MacTechGroup</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DotNetNuke Boston User Group</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Joomla! Users Group Boston</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BostonCHI</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Boston WebsiteSpark Group</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Boston Python Meetup</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a:effectLst/>
                        </a:rPr>
                        <a:t>New England Silverlight Guild ( Cambridge, MA )</a:t>
                      </a:r>
                      <a:endParaRPr lang="en-US" sz="900" b="0" i="0" u="none" strike="noStrike">
                        <a:solidFill>
                          <a:srgbClr val="000000"/>
                        </a:solidFill>
                        <a:effectLst/>
                        <a:latin typeface="Calibri"/>
                      </a:endParaRPr>
                    </a:p>
                  </a:txBody>
                  <a:tcPr marL="6809" marR="6809" marT="5108" marB="0" anchor="b">
                    <a:solidFill>
                      <a:schemeClr val="accent3">
                        <a:lumMod val="60000"/>
                        <a:lumOff val="40000"/>
                      </a:schemeClr>
                    </a:solidFill>
                  </a:tcPr>
                </a:tc>
              </a:tr>
              <a:tr h="102160">
                <a:tc>
                  <a:txBody>
                    <a:bodyPr/>
                    <a:lstStyle/>
                    <a:p>
                      <a:pPr algn="l" fontAlgn="b"/>
                      <a:r>
                        <a:rPr lang="en-US" sz="900" u="none" strike="noStrike" dirty="0">
                          <a:effectLst/>
                        </a:rPr>
                        <a:t>New England Silverlight Guild ( Farmington, CT</a:t>
                      </a:r>
                      <a:endParaRPr lang="en-US" sz="900" b="0" i="0" u="none" strike="noStrike" dirty="0">
                        <a:solidFill>
                          <a:srgbClr val="000000"/>
                        </a:solidFill>
                        <a:effectLst/>
                        <a:latin typeface="Calibri"/>
                      </a:endParaRPr>
                    </a:p>
                  </a:txBody>
                  <a:tcPr marL="6809" marR="6809" marT="5108" marB="0" anchor="b">
                    <a:solidFill>
                      <a:schemeClr val="accent3">
                        <a:lumMod val="60000"/>
                        <a:lumOff val="40000"/>
                      </a:schemeClr>
                    </a:solidFill>
                  </a:tcPr>
                </a:tc>
              </a:tr>
            </a:tbl>
          </a:graphicData>
        </a:graphic>
      </p:graphicFrame>
      <p:sp>
        <p:nvSpPr>
          <p:cNvPr id="10" name="TextBox 9"/>
          <p:cNvSpPr txBox="1"/>
          <p:nvPr/>
        </p:nvSpPr>
        <p:spPr>
          <a:xfrm>
            <a:off x="4875529" y="683567"/>
            <a:ext cx="5891265" cy="461665"/>
          </a:xfrm>
          <a:prstGeom prst="rect">
            <a:avLst/>
          </a:prstGeom>
          <a:noFill/>
        </p:spPr>
        <p:txBody>
          <a:bodyPr wrap="square" rtlCol="0">
            <a:spAutoFit/>
          </a:bodyPr>
          <a:lstStyle/>
          <a:p>
            <a:r>
              <a:rPr lang="en-US" sz="2400" b="1" dirty="0" smtClean="0"/>
              <a:t>Boston Area / New England</a:t>
            </a:r>
            <a:endParaRPr lang="en-US" sz="2400" b="1" dirty="0"/>
          </a:p>
        </p:txBody>
      </p:sp>
      <p:sp>
        <p:nvSpPr>
          <p:cNvPr id="11" name="TextBox 10"/>
          <p:cNvSpPr txBox="1"/>
          <p:nvPr/>
        </p:nvSpPr>
        <p:spPr>
          <a:xfrm>
            <a:off x="3513221" y="6396335"/>
            <a:ext cx="4566521" cy="461665"/>
          </a:xfrm>
          <a:prstGeom prst="rect">
            <a:avLst/>
          </a:prstGeom>
          <a:noFill/>
        </p:spPr>
        <p:txBody>
          <a:bodyPr wrap="square" rtlCol="0">
            <a:spAutoFit/>
          </a:bodyPr>
          <a:lstStyle/>
          <a:p>
            <a:r>
              <a:rPr lang="en-US" sz="2400" b="1" dirty="0" smtClean="0"/>
              <a:t>www.BostonUserGroups.org</a:t>
            </a:r>
          </a:p>
        </p:txBody>
      </p:sp>
    </p:spTree>
    <p:extLst>
      <p:ext uri="{BB962C8B-B14F-4D97-AF65-F5344CB8AC3E}">
        <p14:creationId xmlns:p14="http://schemas.microsoft.com/office/powerpoint/2010/main" val="3550824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1000"/>
                                        <p:tgtEl>
                                          <p:spTgt spid="1025"/>
                                        </p:tgtEl>
                                      </p:cBhvr>
                                    </p:animEffect>
                                    <p:anim calcmode="lin" valueType="num">
                                      <p:cBhvr>
                                        <p:cTn id="8" dur="1000" fill="hold"/>
                                        <p:tgtEl>
                                          <p:spTgt spid="1025"/>
                                        </p:tgtEl>
                                        <p:attrNameLst>
                                          <p:attrName>ppt_x</p:attrName>
                                        </p:attrNameLst>
                                      </p:cBhvr>
                                      <p:tavLst>
                                        <p:tav tm="0">
                                          <p:val>
                                            <p:strVal val="#ppt_x"/>
                                          </p:val>
                                        </p:tav>
                                        <p:tav tm="100000">
                                          <p:val>
                                            <p:strVal val="#ppt_x"/>
                                          </p:val>
                                        </p:tav>
                                      </p:tavLst>
                                    </p:anim>
                                    <p:anim calcmode="lin" valueType="num">
                                      <p:cBhvr>
                                        <p:cTn id="9" dur="1000" fill="hold"/>
                                        <p:tgtEl>
                                          <p:spTgt spid="10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ppt_x</p:attrName>
                                        </p:attrNameLst>
                                      </p:cBhvr>
                                      <p:tavLst>
                                        <p:tav tm="0">
                                          <p:val>
                                            <p:strVal val="#ppt_x"/>
                                          </p:val>
                                        </p:tav>
                                        <p:tav tm="100000">
                                          <p:val>
                                            <p:strVal val="#ppt_x"/>
                                          </p:val>
                                        </p:tav>
                                      </p:tavLst>
                                    </p:anim>
                                    <p:anim calcmode="lin" valueType="num">
                                      <p:cBhvr>
                                        <p:cTn id="21" dur="2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Michael Leworthy</External_x0020_Speaker>
    <Session_x0020_Code xmlns="2295e2e7-0eeb-498e-8716-217bb2ee6ee3">WSV205</Session_x0020_Code>
    <ProductTaxHTField0 xmlns="2295e2e7-0eeb-498e-8716-217bb2ee6ee3">
      <Terms xmlns="http://schemas.microsoft.com/office/infopath/2007/PartnerControls"/>
    </ProductTaxHTField0>
    <Presentation_x0020_Date xmlns="2295e2e7-0eeb-498e-8716-217bb2ee6ee3">2012-06-11T00:00:00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3.xml><?xml version="1.0" encoding="utf-8"?>
<ds:datastoreItem xmlns:ds="http://schemas.openxmlformats.org/officeDocument/2006/customXml" ds:itemID="{76D92E10-3D8B-4831-9584-7BC82972C8E2}">
  <ds:schemaRefs>
    <ds:schemaRef ds:uri="http://schemas.microsoft.com/office/2006/documentManagement/types"/>
    <ds:schemaRef ds:uri="2295e2e7-0eeb-498e-8716-217bb2ee6ee3"/>
    <ds:schemaRef ds:uri="http://schemas.microsoft.com/office/2006/metadata/properties"/>
    <ds:schemaRef ds:uri="http://purl.org/dc/elements/1.1/"/>
    <ds:schemaRef ds:uri="8b529f77-48ab-4581-b468-93f09345b8aa"/>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471</TotalTime>
  <Words>5123</Words>
  <Application>Microsoft Office PowerPoint</Application>
  <PresentationFormat>Custom</PresentationFormat>
  <Paragraphs>675</Paragraphs>
  <Slides>34</Slides>
  <Notes>13</Notes>
  <HiddenSlides>16</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Arial</vt:lpstr>
      <vt:lpstr>Calibri</vt:lpstr>
      <vt:lpstr>Consolas</vt:lpstr>
      <vt:lpstr>Courier New</vt:lpstr>
      <vt:lpstr>Segoe</vt:lpstr>
      <vt:lpstr>Segoe Light</vt:lpstr>
      <vt:lpstr>Segoe UI</vt:lpstr>
      <vt:lpstr>Segoe UI Light</vt:lpstr>
      <vt:lpstr>Wingdings</vt:lpstr>
      <vt:lpstr>TechEd_2012_Template_16x9</vt:lpstr>
      <vt:lpstr>White with Consolas font for code slides</vt:lpstr>
      <vt:lpstr>PowerPoint Presentation</vt:lpstr>
      <vt:lpstr>IT Jobs Are Everywhere!</vt:lpstr>
      <vt:lpstr>What Does School Give You?</vt:lpstr>
      <vt:lpstr>Certification…  Microsoft Private Cloud Certification</vt:lpstr>
      <vt:lpstr>Microsoft Virtual Academy (MVA) AKA.MS/GuruMVA</vt:lpstr>
      <vt:lpstr>What Do Employers Want Most?</vt:lpstr>
      <vt:lpstr>Download Process Walkthrough</vt:lpstr>
      <vt:lpstr>How to GET EXPERIENCE…  Leverage Community!</vt:lpstr>
      <vt:lpstr>Technology Community Sample</vt:lpstr>
      <vt:lpstr>Why get involved… What Do You Want?</vt:lpstr>
      <vt:lpstr>Leaders ARE Readers!</vt:lpstr>
      <vt:lpstr>PowerPoint Presentation</vt:lpstr>
      <vt:lpstr>PowerPoint Presentation</vt:lpstr>
      <vt:lpstr>Links From Dan Stolts “ITProGuru”</vt:lpstr>
      <vt:lpstr>Start Building Your Community and Your Career Today!</vt:lpstr>
      <vt:lpstr>I Get Networking And Helping Others Is Important… But, That Is Not Me! </vt:lpstr>
      <vt:lpstr>Networking: What To Avoid</vt:lpstr>
      <vt:lpstr>Networking: What to do…</vt:lpstr>
      <vt:lpstr>Conversation Starters </vt:lpstr>
      <vt:lpstr>More Starters…</vt:lpstr>
      <vt:lpstr>PowerPoint Presentation</vt:lpstr>
      <vt:lpstr>Key Takeaways - 5 Magic Tips </vt:lpstr>
      <vt:lpstr>PowerPoint Presentation</vt:lpstr>
      <vt:lpstr>PowerPoint Presentation</vt:lpstr>
      <vt:lpstr>Windows Server 2012 Windows 8 Requirements</vt:lpstr>
      <vt:lpstr>Hyper-V Requirements</vt:lpstr>
      <vt:lpstr>Dual Boot To VHD</vt:lpstr>
      <vt:lpstr>Demo</vt:lpstr>
      <vt:lpstr>Intro to Hyper-V</vt:lpstr>
      <vt:lpstr>PowerPoint Presentation</vt:lpstr>
      <vt:lpstr>Call To Action</vt:lpstr>
      <vt:lpstr>PowerPoint Presentation</vt:lpstr>
      <vt:lpstr>Resources</vt:lpstr>
      <vt:lpstr>PowerPoint Presentation</vt:lpstr>
    </vt:vector>
  </TitlesOfParts>
  <Manager>&lt;Content Manager Name Here&gt;</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Server 2012 Overview</dc:title>
  <dc:subject>TechEd 2012</dc:subject>
  <dc:creator>Jeremy Jenkins</dc:creator>
  <cp:keywords>TechEd 2012</cp:keywords>
  <dc:description>Template: Jordan Cayabyab, Artitudes Design
Formatting:
Event Date: June 11-14, 2012
Event Location: Orlando, FL
Audience Type: IT Pros, Developers</dc:description>
  <cp:lastModifiedBy>Kathleen Vieira</cp:lastModifiedBy>
  <cp:revision>40</cp:revision>
  <cp:lastPrinted>2010-05-11T05:02:34Z</cp:lastPrinted>
  <dcterms:created xsi:type="dcterms:W3CDTF">2012-06-12T17:43:50Z</dcterms:created>
  <dcterms:modified xsi:type="dcterms:W3CDTF">2014-03-13T15:10:24Z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